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theme/theme9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0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1.xml" ContentType="application/vnd.openxmlformats-officedocument.theme+xml"/>
  <Override PartName="/ppt/slideLayouts/slideLayout103.xml" ContentType="application/vnd.openxmlformats-officedocument.presentationml.slideLayout+xml"/>
  <Override PartName="/ppt/theme/theme12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3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4.xml" ContentType="application/vnd.openxmlformats-officedocument.theme+xml"/>
  <Override PartName="/ppt/slideLayouts/slideLayout12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4" r:id="rId1"/>
    <p:sldMasterId id="2147483710" r:id="rId2"/>
    <p:sldMasterId id="2147483720" r:id="rId3"/>
    <p:sldMasterId id="2147483722" r:id="rId4"/>
    <p:sldMasterId id="2147484036" r:id="rId5"/>
    <p:sldMasterId id="2147484088" r:id="rId6"/>
    <p:sldMasterId id="2147484100" r:id="rId7"/>
    <p:sldMasterId id="2147484112" r:id="rId8"/>
    <p:sldMasterId id="2147484116" r:id="rId9"/>
    <p:sldMasterId id="2147484118" r:id="rId10"/>
    <p:sldMasterId id="2147484130" r:id="rId11"/>
    <p:sldMasterId id="2147484142" r:id="rId12"/>
    <p:sldMasterId id="2147484144" r:id="rId13"/>
    <p:sldMasterId id="2147484156" r:id="rId14"/>
    <p:sldMasterId id="2147484168" r:id="rId15"/>
  </p:sldMasterIdLst>
  <p:notesMasterIdLst>
    <p:notesMasterId r:id="rId40"/>
  </p:notesMasterIdLst>
  <p:sldIdLst>
    <p:sldId id="312" r:id="rId16"/>
    <p:sldId id="304" r:id="rId17"/>
    <p:sldId id="5435" r:id="rId18"/>
    <p:sldId id="4183" r:id="rId19"/>
    <p:sldId id="5436" r:id="rId20"/>
    <p:sldId id="822" r:id="rId21"/>
    <p:sldId id="823" r:id="rId22"/>
    <p:sldId id="824" r:id="rId23"/>
    <p:sldId id="898" r:id="rId24"/>
    <p:sldId id="826" r:id="rId25"/>
    <p:sldId id="5246" r:id="rId26"/>
    <p:sldId id="305" r:id="rId27"/>
    <p:sldId id="306" r:id="rId28"/>
    <p:sldId id="307" r:id="rId29"/>
    <p:sldId id="309" r:id="rId30"/>
    <p:sldId id="310" r:id="rId31"/>
    <p:sldId id="308" r:id="rId32"/>
    <p:sldId id="279" r:id="rId33"/>
    <p:sldId id="280" r:id="rId34"/>
    <p:sldId id="368" r:id="rId35"/>
    <p:sldId id="282" r:id="rId36"/>
    <p:sldId id="386" r:id="rId37"/>
    <p:sldId id="330" r:id="rId38"/>
    <p:sldId id="5434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8000"/>
    <a:srgbClr val="FFFF00"/>
    <a:srgbClr val="00FFFF"/>
    <a:srgbClr val="FFFFFF"/>
    <a:srgbClr val="C9C4FF"/>
    <a:srgbClr val="2E5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4"/>
    <p:restoredTop sz="80799"/>
  </p:normalViewPr>
  <p:slideViewPr>
    <p:cSldViewPr>
      <p:cViewPr>
        <p:scale>
          <a:sx n="107" d="100"/>
          <a:sy n="107" d="100"/>
        </p:scale>
        <p:origin x="2312" y="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8" charset="0"/>
                <a:ea typeface="ＭＳ Ｐゴシック" pitchFamily="8" charset="-128"/>
                <a:cs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8" charset="0"/>
                <a:ea typeface="ＭＳ Ｐゴシック" pitchFamily="8" charset="-128"/>
                <a:cs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8" charset="0"/>
                <a:ea typeface="ＭＳ Ｐゴシック" pitchFamily="8" charset="-128"/>
                <a:cs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F1715F7-7B2B-1F4F-9725-9FD258B2E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22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" charset="0"/>
        <a:ea typeface="ＭＳ Ｐゴシック" charset="0"/>
        <a:cs typeface="Geneva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" charset="0"/>
        <a:ea typeface="Geneva" pitchFamily="-108" charset="-128"/>
        <a:cs typeface="Geneva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" charset="0"/>
        <a:ea typeface="Geneva" pitchFamily="-108" charset="-128"/>
        <a:cs typeface="Geneva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" charset="0"/>
        <a:ea typeface="Geneva" pitchFamily="-108" charset="-128"/>
        <a:cs typeface="Geneva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" charset="0"/>
        <a:ea typeface="Geneva" pitchFamily="-108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29E1A2-99A6-4244-8D56-C20C883EDE87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10/06/10</a:t>
            </a:r>
          </a:p>
        </p:txBody>
      </p:sp>
      <p:sp>
        <p:nvSpPr>
          <p:cNvPr id="3409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A70B7C4-D61B-4011-B8FD-7489B93CA2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40996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719D5844-4FA1-459D-800F-53C3AB1CF65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4099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4099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24325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94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1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0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r" rtl="1"/>
            <a:r>
              <a:rPr lang="ar-EG" dirty="0">
                <a:latin typeface="Arial" pitchFamily="34" charset="0"/>
                <a:cs typeface="+mn-cs"/>
              </a:rPr>
              <a:t>هذا هو المكان الوحيد في الكتاب المقدس حيث نجد الطول الفعلي لعصر الملكوت بألف عام - ويذكره ست مرات في ست آيات.</a:t>
            </a:r>
          </a:p>
          <a:p>
            <a:pPr algn="r" rtl="1"/>
            <a:r>
              <a:rPr lang="ar-EG" dirty="0">
                <a:latin typeface="Arial" pitchFamily="34" charset="0"/>
                <a:cs typeface="+mn-cs"/>
              </a:rPr>
              <a:t>سيحكم المؤمنون مع المسيح 1000 سنة!</a:t>
            </a:r>
            <a:r>
              <a:rPr lang="en-US" baseline="0" dirty="0">
                <a:latin typeface="Arial"/>
                <a:ea typeface="ＭＳ Ｐゴシック" charset="0"/>
                <a:cs typeface="Arial"/>
              </a:rPr>
              <a:t>___________</a:t>
            </a:r>
          </a:p>
          <a:p>
            <a:pPr algn="r" rtl="1"/>
            <a:r>
              <a:rPr lang="en-US" dirty="0">
                <a:latin typeface="Arial"/>
                <a:ea typeface="ＭＳ Ｐゴシック" charset="0"/>
                <a:cs typeface="Arial"/>
              </a:rPr>
              <a:t>OS-17-Esther-146</a:t>
            </a:r>
          </a:p>
          <a:p>
            <a:pPr algn="r" rtl="1"/>
            <a:r>
              <a:rPr lang="en-US" dirty="0">
                <a:latin typeface="Arial"/>
                <a:ea typeface="ＭＳ Ｐゴシック" charset="0"/>
                <a:cs typeface="Arial"/>
              </a:rPr>
              <a:t>NS-27-Rev20-22-slide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0B4CB1-C30D-2346-B3B2-D65EC2F0C199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5937EF-1CE7-FF41-9E69-143C8666AFC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DACF36-8A66-CC42-8D02-C6AB964EAEF7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84F3E0-FD8C-2247-94FD-4D6835E568E8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2EC569-565F-1B4C-9C8F-DBDD2CFD2D52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591154-076A-3741-907E-0195566933E3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79610-E800-5E4F-85E7-24F521C638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this in Slide Show View that animates black boxes to exit nine times to reveal the chart text.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528DE7-A286-E644-AA78-D197B42DAD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/>
              <a:t>See this in Slide Show View that animates black boxes to exit nine times to reveal the chart text.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2C9B7C-54F2-1C4D-95FB-5B0B0EC36BAA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39B61-7EA2-6645-BAFF-977C4EEB21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this in Slide Show View that animates black boxes to exit nine times to reveal the chart text.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07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E16C29-9871-C240-9109-3398F2C0DD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8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this in Slide Show View that animates black boxes to exit nine times to reveal the chart text.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D755D5-D0A9-BB47-B25C-86AF3C0BE3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ES Eschatology (Future) in Arabic</a:t>
            </a:r>
          </a:p>
        </p:txBody>
      </p:sp>
    </p:spTree>
    <p:extLst>
      <p:ext uri="{BB962C8B-B14F-4D97-AF65-F5344CB8AC3E}">
        <p14:creationId xmlns:p14="http://schemas.microsoft.com/office/powerpoint/2010/main" val="181687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09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821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230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10/06/10</a:t>
            </a:r>
          </a:p>
        </p:txBody>
      </p:sp>
      <p:sp>
        <p:nvSpPr>
          <p:cNvPr id="33792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16A436B2-7EF5-4BBD-BF62-99F03C7FEA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379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BFCEE945-117C-4687-AA68-C870730B3463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3792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3792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24325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8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10/06/10</a:t>
            </a:r>
          </a:p>
        </p:txBody>
      </p:sp>
      <p:sp>
        <p:nvSpPr>
          <p:cNvPr id="33894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91276593-04F0-48BA-8603-307EF37B29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38948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D3AC3D55-9A8B-42D1-A72A-281804921EA7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3894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3895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24325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186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10/06/10</a:t>
            </a:r>
          </a:p>
        </p:txBody>
      </p:sp>
      <p:sp>
        <p:nvSpPr>
          <p:cNvPr id="33997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A8E4D5F-6556-4A83-A3B6-0ACC9BD8C58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39972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45749F25-D825-4DDB-80E9-AF3341CAA53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3997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3997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24325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72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10/06/10</a:t>
            </a:r>
          </a:p>
        </p:txBody>
      </p:sp>
      <p:sp>
        <p:nvSpPr>
          <p:cNvPr id="37785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0E7E4A8-25B0-4CBD-96DC-0C472CABF6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77860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8BF50C50-97C7-44E9-81A7-6251D0109DB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7786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2771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24325"/>
          </a:xfrm>
          <a:solidFill>
            <a:srgbClr val="FFFFFF"/>
          </a:solidFill>
          <a:ln w="9360">
            <a:solidFill>
              <a:srgbClr val="000000"/>
            </a:solidFill>
          </a:ln>
          <a:extLst>
            <a:ext uri="{FAA26D3D-D897-4be2-8F04-BA451C77F1D7}"/>
          </a:extLst>
        </p:spPr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OS-23-Isaiah 1-12-Slide 87</a:t>
            </a: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OS-26-Ezekiel 1-39-Slide 247</a:t>
            </a:r>
          </a:p>
          <a:p>
            <a:r>
              <a:rPr lang="en-US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OS-39-Zechariah-158, 168, 184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8FFEF-9C9E-6A45-98A4-6FFDDCA9E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7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7F504-5A86-DC4B-821A-E45298976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871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733C0-DCA5-47EB-A203-B1CA82A57D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1327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DB9D4-CE6E-4F7A-A8F1-581148F5AD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5536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630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E09AF-F475-445D-9E39-1276E6EF62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6047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/>
              </a:defRPr>
            </a:lvl1pPr>
          </a:lstStyle>
          <a:p>
            <a:pPr>
              <a:defRPr/>
            </a:pPr>
            <a:fld id="{52A6CFD5-7DD4-4761-BC50-57D808DDA6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400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62200"/>
            <a:ext cx="7772400" cy="1219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411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581400"/>
            <a:ext cx="7772400" cy="11430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r">
              <a:buFont typeface="Wingdings" pitchFamily="-11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24600"/>
            <a:ext cx="1905000" cy="457200"/>
          </a:xfrm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CD0A0-433C-F34E-BD83-51702654AD64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09E76-FE5F-F44E-9AEA-2B7C209E37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673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2F0E6-BEBB-B841-B166-9BB7D58237B6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96FE9-C17F-3D4D-99F4-680DB43724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232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13B2D-0F53-D34C-922A-F8A2CFE89CD5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81CA0-64FE-A740-8B43-668E5D3570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433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DEBB8-9DCB-9343-A455-8C3A77E1A058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B88D4-27BE-BA40-9D6E-BD2983542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491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97E9D-63DE-414A-8363-C05706E5B051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D51E-D265-A44A-AA13-F30873A0FD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053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A5B4F-FC53-4F45-84A6-DAB4BC6E210E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5AFE0-8C85-6E46-95F7-73251F800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8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30C1A-12C2-4F44-B538-6BCBCA668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937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1AE75-74AB-4042-B1D0-69FE49FECA6B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69526-C79A-EB43-9448-42A4E0F19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283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2E8BD-F2F6-584B-88FC-96D9C1537D4B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0C98E-AB82-7F4D-AFBF-12B28B8B1A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132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28763-04AD-B949-89F5-7C8A910475ED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933B1-D411-094F-BDF1-F5B4A58936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979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540C9-6D4B-064D-97F1-3FBEA459A9A8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C519-8ED6-5F40-B9F6-FE5C282CA0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031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3CD22-1C30-3948-A956-3BBF39549ABA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DA90-990D-564C-8AC3-875E2D19B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910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A9D49-CE2A-D944-A2AB-4902273CF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903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CCFD4-9F7D-9F43-8D7E-E3D83BA8D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144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9B296-7A4F-2E4F-A4A3-B710C72A8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067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B78B8-4088-864B-80C6-403950BA6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45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4F66A-F9E5-1D4A-BD2B-18CC0C6F5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6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3875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2543175" y="3733800"/>
            <a:ext cx="4056063" cy="2286000"/>
          </a:xfrm>
        </p:spPr>
        <p:txBody>
          <a:bodyPr/>
          <a:lstStyle>
            <a:lvl1pPr marL="0" indent="0" algn="ctr">
              <a:buFont typeface="Monotype Sorts" pitchFamily="8" charset="0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520D6-BBD7-A945-8DDD-7F51863AD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751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B5B11-49F1-CE4C-A759-9F828D775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254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9CBF0-C2FC-BB49-B765-5AEA719B5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068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78D38-6443-1549-9EA4-95E6AF5DD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367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0303E-5BCC-5246-BA74-8B86878FE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542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EB42-3494-9842-A3FF-3BDA3D048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494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60C32-0930-0F4B-A9DB-F01C12286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372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4" y="1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1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en-US" sz="240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2432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5" y="1447801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432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6"/>
            <a:ext cx="4437063" cy="3114675"/>
          </a:xfrm>
        </p:spPr>
        <p:txBody>
          <a:bodyPr/>
          <a:lstStyle>
            <a:lvl1pPr marL="0" indent="0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EF72A-631B-6347-8978-C70280CDE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8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BBE6F-1419-9149-84F1-2C91B10E6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40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EB288-DA2B-5E4E-87F4-F190774F8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28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71FF3-D8AE-BF48-A6EE-37AB9F1D6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26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ED636-9155-CB46-A3D0-C00A5FD36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67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91A6A-67CD-CB4F-A25D-74EB04E9F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4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E9AC5-E20F-2A42-9101-A9D9115E2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38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AA252-BB69-F641-855B-C902D9DFB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7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A653-C366-EA42-8E22-4605940F5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49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BC00D-C6F7-4C43-A712-0D65607F3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96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9D543-9001-1342-AC57-60F9BF374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76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15430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457200"/>
            <a:ext cx="44767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9FB76-0048-4443-A912-217E68D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44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19050 w 95"/>
              <a:gd name="T1" fmla="*/ 4679950 h 3052"/>
              <a:gd name="T2" fmla="*/ 41275 w 95"/>
              <a:gd name="T3" fmla="*/ 4343400 h 3052"/>
              <a:gd name="T4" fmla="*/ 69850 w 95"/>
              <a:gd name="T5" fmla="*/ 3851275 h 3052"/>
              <a:gd name="T6" fmla="*/ 44450 w 95"/>
              <a:gd name="T7" fmla="*/ 4248150 h 3052"/>
              <a:gd name="T8" fmla="*/ 76200 w 95"/>
              <a:gd name="T9" fmla="*/ 3898900 h 3052"/>
              <a:gd name="T10" fmla="*/ 85725 w 95"/>
              <a:gd name="T11" fmla="*/ 3467100 h 3052"/>
              <a:gd name="T12" fmla="*/ 87313 w 95"/>
              <a:gd name="T13" fmla="*/ 2943225 h 3052"/>
              <a:gd name="T14" fmla="*/ 93663 w 95"/>
              <a:gd name="T15" fmla="*/ 2835275 h 3052"/>
              <a:gd name="T16" fmla="*/ 87313 w 95"/>
              <a:gd name="T17" fmla="*/ 3282950 h 3052"/>
              <a:gd name="T18" fmla="*/ 88900 w 95"/>
              <a:gd name="T19" fmla="*/ 3768725 h 3052"/>
              <a:gd name="T20" fmla="*/ 92075 w 95"/>
              <a:gd name="T21" fmla="*/ 3133725 h 3052"/>
              <a:gd name="T22" fmla="*/ 95250 w 95"/>
              <a:gd name="T23" fmla="*/ 3559175 h 3052"/>
              <a:gd name="T24" fmla="*/ 85725 w 95"/>
              <a:gd name="T25" fmla="*/ 3851275 h 3052"/>
              <a:gd name="T26" fmla="*/ 98425 w 95"/>
              <a:gd name="T27" fmla="*/ 3727450 h 3052"/>
              <a:gd name="T28" fmla="*/ 107950 w 95"/>
              <a:gd name="T29" fmla="*/ 3016250 h 3052"/>
              <a:gd name="T30" fmla="*/ 107950 w 95"/>
              <a:gd name="T31" fmla="*/ 2749550 h 3052"/>
              <a:gd name="T32" fmla="*/ 114300 w 95"/>
              <a:gd name="T33" fmla="*/ 2654300 h 3052"/>
              <a:gd name="T34" fmla="*/ 127000 w 95"/>
              <a:gd name="T35" fmla="*/ 2492375 h 3052"/>
              <a:gd name="T36" fmla="*/ 139700 w 95"/>
              <a:gd name="T37" fmla="*/ 2368550 h 3052"/>
              <a:gd name="T38" fmla="*/ 144463 w 95"/>
              <a:gd name="T39" fmla="*/ 2289175 h 3052"/>
              <a:gd name="T40" fmla="*/ 147638 w 95"/>
              <a:gd name="T41" fmla="*/ 2206625 h 3052"/>
              <a:gd name="T42" fmla="*/ 136525 w 95"/>
              <a:gd name="T43" fmla="*/ 2095500 h 3052"/>
              <a:gd name="T44" fmla="*/ 119063 w 95"/>
              <a:gd name="T45" fmla="*/ 1901825 h 3052"/>
              <a:gd name="T46" fmla="*/ 104775 w 95"/>
              <a:gd name="T47" fmla="*/ 1638300 h 3052"/>
              <a:gd name="T48" fmla="*/ 100013 w 95"/>
              <a:gd name="T49" fmla="*/ 1317625 h 3052"/>
              <a:gd name="T50" fmla="*/ 95250 w 95"/>
              <a:gd name="T51" fmla="*/ 1050925 h 3052"/>
              <a:gd name="T52" fmla="*/ 80963 w 95"/>
              <a:gd name="T53" fmla="*/ 704850 h 3052"/>
              <a:gd name="T54" fmla="*/ 85725 w 95"/>
              <a:gd name="T55" fmla="*/ 482600 h 3052"/>
              <a:gd name="T56" fmla="*/ 85725 w 95"/>
              <a:gd name="T57" fmla="*/ 415925 h 3052"/>
              <a:gd name="T58" fmla="*/ 92075 w 95"/>
              <a:gd name="T59" fmla="*/ 374650 h 3052"/>
              <a:gd name="T60" fmla="*/ 100013 w 95"/>
              <a:gd name="T61" fmla="*/ 301625 h 3052"/>
              <a:gd name="T62" fmla="*/ 101600 w 95"/>
              <a:gd name="T63" fmla="*/ 107950 h 3052"/>
              <a:gd name="T64" fmla="*/ 95250 w 95"/>
              <a:gd name="T65" fmla="*/ 57150 h 3052"/>
              <a:gd name="T66" fmla="*/ 82550 w 95"/>
              <a:gd name="T67" fmla="*/ 41275 h 3052"/>
              <a:gd name="T68" fmla="*/ 61913 w 95"/>
              <a:gd name="T69" fmla="*/ 0 h 3052"/>
              <a:gd name="T70" fmla="*/ 41275 w 95"/>
              <a:gd name="T71" fmla="*/ 107950 h 3052"/>
              <a:gd name="T72" fmla="*/ 34925 w 95"/>
              <a:gd name="T73" fmla="*/ 88900 h 3052"/>
              <a:gd name="T74" fmla="*/ 25400 w 95"/>
              <a:gd name="T75" fmla="*/ 127000 h 3052"/>
              <a:gd name="T76" fmla="*/ 7938 w 95"/>
              <a:gd name="T77" fmla="*/ 212725 h 3052"/>
              <a:gd name="T78" fmla="*/ 0 w 95"/>
              <a:gd name="T79" fmla="*/ 434975 h 3052"/>
              <a:gd name="T80" fmla="*/ 11113 w 95"/>
              <a:gd name="T81" fmla="*/ 593725 h 3052"/>
              <a:gd name="T82" fmla="*/ 22225 w 95"/>
              <a:gd name="T83" fmla="*/ 641350 h 3052"/>
              <a:gd name="T84" fmla="*/ 31750 w 95"/>
              <a:gd name="T85" fmla="*/ 863600 h 3052"/>
              <a:gd name="T86" fmla="*/ 41275 w 95"/>
              <a:gd name="T87" fmla="*/ 927100 h 3052"/>
              <a:gd name="T88" fmla="*/ 60325 w 95"/>
              <a:gd name="T89" fmla="*/ 1174750 h 3052"/>
              <a:gd name="T90" fmla="*/ 65088 w 95"/>
              <a:gd name="T91" fmla="*/ 1511300 h 3052"/>
              <a:gd name="T92" fmla="*/ 79375 w 95"/>
              <a:gd name="T93" fmla="*/ 2035175 h 3052"/>
              <a:gd name="T94" fmla="*/ 87313 w 95"/>
              <a:gd name="T95" fmla="*/ 2381250 h 3052"/>
              <a:gd name="T96" fmla="*/ 60325 w 95"/>
              <a:gd name="T97" fmla="*/ 2835275 h 3052"/>
              <a:gd name="T98" fmla="*/ 63500 w 95"/>
              <a:gd name="T99" fmla="*/ 3409950 h 3052"/>
              <a:gd name="T100" fmla="*/ 58738 w 95"/>
              <a:gd name="T101" fmla="*/ 3870325 h 3052"/>
              <a:gd name="T102" fmla="*/ 34925 w 95"/>
              <a:gd name="T103" fmla="*/ 4273550 h 3052"/>
              <a:gd name="T104" fmla="*/ 7938 w 95"/>
              <a:gd name="T105" fmla="*/ 4660900 h 3052"/>
              <a:gd name="T106" fmla="*/ 3175 w 95"/>
              <a:gd name="T107" fmla="*/ 4813300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12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492613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pitchFamily="8" charset="0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62F46ED-DCA6-6549-B0A8-8847B0824A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7125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C3E51-037C-2D4D-9D74-F3BAA4A287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0417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A7E97-4C12-CC47-BA15-35FB240605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0077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02B47-6723-2048-8913-B24A6F4FE3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1792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35D63-AFC8-F54B-B1C8-BE3E68A753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1203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7DE47-84E3-3849-9EDB-D42078563D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1730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6C6B2-A7AD-454F-88DA-953DD64579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998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A1560-CDB1-E84B-81C3-57F324DFC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99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DC2EF-C121-5040-95E1-F6A6D77819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6348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3E9CB-3272-7B43-92CF-C6DF90B4E9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5403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EE2DF-9F5B-6945-BB8D-E2D0633CB3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087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573DB-CB8E-044A-B641-CF26ACB7E2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6287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1027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1028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1029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1030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1031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1032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1033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1034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1035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1036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037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038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039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040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041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1042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1043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1044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1045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1046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1047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1048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1049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1050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1051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1052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1053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1054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1055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1056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1057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1058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1059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1060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1061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1062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1063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1064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1065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1066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1067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1068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1069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1070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1071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1072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1073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1074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1075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1076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1077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1078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1079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1080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1081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1082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1083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1084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1085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1086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1087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Rectangle 1088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089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Rectangle 1090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Helvetica" charset="0"/>
            </a:endParaRPr>
          </a:p>
        </p:txBody>
      </p:sp>
      <p:sp>
        <p:nvSpPr>
          <p:cNvPr id="494659" name="Rectangle 1091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4660" name="Rectangle 109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8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8EC86-4DF7-7440-B756-80941F177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47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543B0-EAFA-B44A-96EA-5CA717D33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3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66E23-859C-9442-B5EB-76852D474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0DB19-227D-6F4C-82F7-70BB3301D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93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A4A31-3971-8446-B671-CE13AFEA0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3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59C00-80CF-C94F-91A3-57879307F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1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B015E-47A7-0A44-B22F-B35D7F73C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68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04D20-6B37-6D4E-9A12-C6C50D464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737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280A8-0F6D-4546-8427-FAD4BDE2D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95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517B8-A12B-9B40-89C6-247142FC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573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DECB1-F932-FE49-9783-D2383D70C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1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533400"/>
            <a:ext cx="2039938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533400"/>
            <a:ext cx="5970587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B6C73-AD96-254A-93E1-EE052C6B8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76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1276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8982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1822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9315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384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CE586-D6F6-1944-B221-A33F3134A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947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603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129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4311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3833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1642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6260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1997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6978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2047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042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6AB9A-096F-B44B-99A8-B4FC6BB36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700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3873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7917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0888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2470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5501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09742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62200"/>
            <a:ext cx="7772400" cy="12192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581400"/>
            <a:ext cx="7772400" cy="1143000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marL="0" indent="0" algn="r">
              <a:buFont typeface="Wingdings" charset="0"/>
              <a:buNone/>
              <a:defRPr sz="3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324600"/>
            <a:ext cx="1905000" cy="457200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1F6BE82D-435D-9F40-8444-CF728F3E79C9}" type="datetimeFigureOut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11/15/23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113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113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912013-BD87-B54F-BEE7-DA6E07CE9185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103558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8AD6F7-D933-0A49-8DC8-07086B9212C7}" type="datetimeFigureOut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11/15/23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D0A6C-0AF4-E643-8E90-FA7DE5873E85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646335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ECDDE8-9DA0-8E44-8553-34C7702ECA1F}" type="datetimeFigureOut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11/15/23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5E8D1-CD18-8745-B0A2-9767E1D7B13A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24501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A98341-8710-9241-BB80-8DAF57F04093}" type="datetimeFigureOut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11/15/23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CC188-3309-A643-A1E8-2F37D6BD6D00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0338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DB3A1-940A-014F-B9D9-29D33B0EF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28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1E5ABB-27F1-1C4F-A1A2-0E17FAE96D05}" type="datetimeFigureOut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11/15/23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DE274-2C47-644C-A996-400EBE9B91D5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246048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AB4102-3A8E-3D46-9FF0-5B6C1D653844}" type="datetimeFigureOut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11/15/23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35326-BC5A-B644-938E-093CFBC46EAE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980274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43360E-79BD-514B-B475-928A05CCAFD3}" type="datetimeFigureOut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11/15/23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B8B4D-E7EB-9747-8904-83DE0DFBA498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972071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A9F68C-C65B-B344-927F-AB5CC4E418A1}" type="datetimeFigureOut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11/15/23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13C63-072F-AE42-89A8-3AFFFE7083A2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552089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23B5BB-8755-F04A-903F-3EADE79266F3}" type="datetimeFigureOut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11/15/23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D9682-9BDC-2446-9511-E25086896E80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795873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E158FE-A68E-3541-B641-9C90E4F9EBF9}" type="datetimeFigureOut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11/15/23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EF387-52BF-C54E-A13E-F4475C95999C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160767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51C63C-16DF-484B-AEFD-772DBF91DF41}" type="datetimeFigureOut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11/15/23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17052-68B7-0C4E-ABEF-42E2904A077A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53606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A9FF9-F3E4-2C46-A39C-B5CC88CF0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56490"/>
      </p:ext>
    </p:extLst>
  </p:cSld>
  <p:clrMapOvr>
    <a:masterClrMapping/>
  </p:clrMapOvr>
  <p:transition spd="med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62200"/>
            <a:ext cx="7772400" cy="1219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411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581400"/>
            <a:ext cx="7772400" cy="11430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r">
              <a:buFont typeface="Wingdings" pitchFamily="-11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24600"/>
            <a:ext cx="1905000" cy="457200"/>
          </a:xfrm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CD0A0-433C-F34E-BD83-51702654AD64}" type="datetime1">
              <a:rPr lang="en-US"/>
              <a:pPr>
                <a:defRPr/>
              </a:pPr>
              <a:t>11/15/23</a:t>
            </a:fld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09E76-FE5F-F44E-9AEA-2B7C209E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146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2F0E6-BEBB-B841-B166-9BB7D58237B6}" type="datetime1">
              <a:rPr lang="en-US"/>
              <a:pPr>
                <a:defRPr/>
              </a:pPr>
              <a:t>11/15/23</a:t>
            </a:fld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96FE9-C17F-3D4D-99F4-680DB4372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4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70BC1-A9E4-4D4C-8B77-52DF6BACF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466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DF04EF2-DA00-4EDA-BAD3-8884E487DA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6351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6A1DF-770F-473D-970E-9986BE9A6D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848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B84B0-55DC-4F3E-B6A2-6A79170344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549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F074F-28D0-454D-A628-9F5CF0BAFB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9355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EB160-183A-46AD-9329-984C97F8B2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2090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AB801-EBC0-461D-BD09-1071596417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3022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680F5-4BDB-4042-A7B2-475DDFEB59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51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BB3B4-4251-4876-82FC-16C52E3274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3830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C9633-4DBA-41D1-BBEA-341ACFCC54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8184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AD8F-4150-40EC-9259-A0080A2AAA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82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6F06A-CDFC-7B45-818D-C4A153A08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264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FF96-1C93-41DB-96E7-C65FFC159D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1589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28213-389A-4145-9460-8650AB810D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8997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4F6C0-CCCD-4B31-9F0C-D96885F3D5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7999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3ED6C-0EB5-4227-99AB-89321010DC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01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E71D2-A18B-426E-8695-90A4FD9234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732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21B54-97C3-43C4-ACBB-C4FECB9AAE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492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B4E3A-C38F-48FD-9AD7-BA86E1473F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1571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5B88-EA80-4273-B528-04A3043F21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6786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6B45B-2F8D-4543-8832-A811D8AF49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8965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40E54-C5D8-4624-8CC1-D73B9F63D2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4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0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5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8" charset="0"/>
                <a:ea typeface="ＭＳ Ｐゴシック" pitchFamily="8" charset="-128"/>
                <a:cs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5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8" charset="0"/>
                <a:ea typeface="ＭＳ Ｐゴシック" pitchFamily="8" charset="-128"/>
                <a:cs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5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75D6196-705F-1B4F-A181-E6033CE83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" charset="0"/>
          <a:ea typeface="ＭＳ Ｐゴシック" pitchFamily="8" charset="-128"/>
          <a:cs typeface="ＭＳ Ｐゴシック" pitchFamily="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" charset="0"/>
          <a:ea typeface="ＭＳ Ｐゴシック" pitchFamily="8" charset="-128"/>
          <a:cs typeface="ＭＳ Ｐゴシック" pitchFamily="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" charset="0"/>
          <a:ea typeface="ＭＳ Ｐゴシック" pitchFamily="8" charset="-128"/>
          <a:cs typeface="ＭＳ Ｐゴシック" pitchFamily="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" charset="0"/>
          <a:ea typeface="ＭＳ Ｐゴシック" pitchFamily="8" charset="-128"/>
          <a:cs typeface="ＭＳ Ｐゴシック" pitchFamily="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" charset="0"/>
          <a:ea typeface="ＭＳ Ｐゴシック" pitchFamily="8" charset="-128"/>
          <a:cs typeface="ＭＳ Ｐゴシック" pitchFamily="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" charset="0"/>
          <a:ea typeface="ＭＳ Ｐゴシック" pitchFamily="8" charset="-128"/>
          <a:cs typeface="ＭＳ Ｐゴシック" pitchFamily="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" charset="0"/>
          <a:ea typeface="ＭＳ Ｐゴシック" pitchFamily="8" charset="-128"/>
          <a:cs typeface="ＭＳ Ｐゴシック" pitchFamily="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" charset="0"/>
          <a:ea typeface="ＭＳ Ｐゴシック" pitchFamily="8" charset="-128"/>
          <a:cs typeface="ＭＳ Ｐゴシック" pitchFamily="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1620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/>
          </a:p>
        </p:txBody>
      </p:sp>
      <p:sp>
        <p:nvSpPr>
          <p:cNvPr id="111621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rtl="0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08F1D79-3FFE-461D-A767-9F8F5A5419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91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/>
          <a:ea typeface="MS PGothic" pitchFamily="34" charset="-128"/>
          <a:cs typeface="Arial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Arial" pitchFamily="34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Arial" pitchFamily="34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Arial" pitchFamily="34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9144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1371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18288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Arial"/>
          <a:ea typeface="MS PGothic" pitchFamily="34" charset="-128"/>
          <a:cs typeface="Arial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48484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8485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rtl="0">
              <a:buClr>
                <a:srgbClr val="FFFF66"/>
              </a:buClr>
              <a:buSzPct val="100000"/>
              <a:buFont typeface="Times New Roman" charset="0"/>
              <a:buNone/>
              <a:defRPr sz="1400">
                <a:solidFill>
                  <a:srgbClr val="FFFF66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2BA4FC2-9F1F-43BE-9E8E-AD8B90E6EC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05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imes New Roman" pitchFamily="18" charset="0"/>
        <a:defRPr sz="4400" b="1">
          <a:solidFill>
            <a:srgbClr val="FFFF66"/>
          </a:solidFill>
          <a:latin typeface="Arial"/>
          <a:ea typeface="MS PGothic" pitchFamily="34" charset="-128"/>
          <a:cs typeface="Arial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imes New Roman" pitchFamily="18" charset="0"/>
        <a:defRPr sz="4400" b="1">
          <a:solidFill>
            <a:srgbClr val="FFFF66"/>
          </a:solidFill>
          <a:latin typeface="Arial" charset="0"/>
          <a:ea typeface="MS PGothic" pitchFamily="34" charset="-128"/>
          <a:cs typeface="Arial" pitchFamily="34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imes New Roman" pitchFamily="18" charset="0"/>
        <a:defRPr sz="4400" b="1">
          <a:solidFill>
            <a:srgbClr val="FFFF66"/>
          </a:solidFill>
          <a:latin typeface="Arial" charset="0"/>
          <a:ea typeface="MS PGothic" pitchFamily="34" charset="-128"/>
          <a:cs typeface="Arial" pitchFamily="34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imes New Roman" pitchFamily="18" charset="0"/>
        <a:defRPr sz="4400" b="1">
          <a:solidFill>
            <a:srgbClr val="FFFF66"/>
          </a:solidFill>
          <a:latin typeface="Arial" charset="0"/>
          <a:ea typeface="MS PGothic" pitchFamily="34" charset="-128"/>
          <a:cs typeface="Arial" pitchFamily="34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imes New Roman" pitchFamily="18" charset="0"/>
        <a:defRPr sz="4400" b="1">
          <a:solidFill>
            <a:srgbClr val="FFFF66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imes New Roman" pitchFamily="16" charset="0"/>
        <a:defRPr sz="4400" b="1">
          <a:solidFill>
            <a:srgbClr val="FFFF66"/>
          </a:solidFill>
          <a:latin typeface="Times New Roman" pitchFamily="16" charset="0"/>
          <a:ea typeface="ＭＳ Ｐゴシック" charset="-128"/>
        </a:defRPr>
      </a:lvl6pPr>
      <a:lvl7pPr marL="9144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imes New Roman" pitchFamily="16" charset="0"/>
        <a:defRPr sz="4400" b="1">
          <a:solidFill>
            <a:srgbClr val="FFFF66"/>
          </a:solidFill>
          <a:latin typeface="Times New Roman" pitchFamily="16" charset="0"/>
          <a:ea typeface="ＭＳ Ｐゴシック" charset="-128"/>
        </a:defRPr>
      </a:lvl7pPr>
      <a:lvl8pPr marL="1371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imes New Roman" pitchFamily="16" charset="0"/>
        <a:defRPr sz="4400" b="1">
          <a:solidFill>
            <a:srgbClr val="FFFF66"/>
          </a:solidFill>
          <a:latin typeface="Times New Roman" pitchFamily="16" charset="0"/>
          <a:ea typeface="ＭＳ Ｐゴシック" charset="-128"/>
        </a:defRPr>
      </a:lvl8pPr>
      <a:lvl9pPr marL="18288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imes New Roman" pitchFamily="16" charset="0"/>
        <a:defRPr sz="4400" b="1">
          <a:solidFill>
            <a:srgbClr val="FFFF66"/>
          </a:solidFill>
          <a:latin typeface="Times New Roman" pitchFamily="16" charset="0"/>
          <a:ea typeface="ＭＳ Ｐゴシック" charset="-128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FFFF66"/>
        </a:buClr>
        <a:buSzPct val="100000"/>
        <a:buFont typeface="Times New Roman" pitchFamily="18" charset="0"/>
        <a:buChar char="•"/>
        <a:defRPr sz="3200">
          <a:solidFill>
            <a:srgbClr val="FFFF66"/>
          </a:solidFill>
          <a:latin typeface="Arial"/>
          <a:ea typeface="MS PGothic" pitchFamily="34" charset="-128"/>
          <a:cs typeface="Arial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FFFF66"/>
        </a:buClr>
        <a:buSzPct val="100000"/>
        <a:buFont typeface="Times New Roman" pitchFamily="18" charset="0"/>
        <a:buChar char="•"/>
        <a:defRPr sz="2800">
          <a:solidFill>
            <a:srgbClr val="FFFF66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FFFF66"/>
        </a:buClr>
        <a:buSzPct val="100000"/>
        <a:buFont typeface="Times New Roman" pitchFamily="18" charset="0"/>
        <a:buChar char="•"/>
        <a:defRPr sz="2400">
          <a:solidFill>
            <a:srgbClr val="FFFF66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FFFF66"/>
        </a:buClr>
        <a:buSzPct val="100000"/>
        <a:buFont typeface="Times New Roman" pitchFamily="18" charset="0"/>
        <a:buChar char="•"/>
        <a:defRPr sz="2000">
          <a:solidFill>
            <a:srgbClr val="FFFF66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FFFF66"/>
        </a:buClr>
        <a:buSzPct val="100000"/>
        <a:buFont typeface="Times New Roman" pitchFamily="18" charset="0"/>
        <a:buChar char="•"/>
        <a:defRPr sz="2000">
          <a:solidFill>
            <a:srgbClr val="FFFF66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FFFF66"/>
        </a:buClr>
        <a:buSzPct val="100000"/>
        <a:buFont typeface="Times New Roman" pitchFamily="16" charset="0"/>
        <a:buChar char="•"/>
        <a:defRPr sz="2000">
          <a:solidFill>
            <a:srgbClr val="FFFF6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FFFF66"/>
        </a:buClr>
        <a:buSzPct val="100000"/>
        <a:buFont typeface="Times New Roman" pitchFamily="16" charset="0"/>
        <a:buChar char="•"/>
        <a:defRPr sz="2000">
          <a:solidFill>
            <a:srgbClr val="FFFF6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FFFF66"/>
        </a:buClr>
        <a:buSzPct val="100000"/>
        <a:buFont typeface="Times New Roman" pitchFamily="16" charset="0"/>
        <a:buChar char="•"/>
        <a:defRPr sz="2000">
          <a:solidFill>
            <a:srgbClr val="FFFF6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FFFF66"/>
        </a:buClr>
        <a:buSzPct val="100000"/>
        <a:buFont typeface="Times New Roman" pitchFamily="16" charset="0"/>
        <a:buChar char="•"/>
        <a:defRPr sz="2000">
          <a:solidFill>
            <a:srgbClr val="FFFF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10276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0277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rtl="0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489EF69-4F76-4EBF-B5EB-9B04EFDD85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1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/>
          <a:ea typeface="MS PGothic" pitchFamily="34" charset="-128"/>
          <a:cs typeface="Arial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Arial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Arial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Arial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9144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1371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18288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Arial"/>
          <a:ea typeface="MS PGothic" pitchFamily="34" charset="-128"/>
          <a:cs typeface="Arial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81000"/>
            <a:ext cx="8280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73091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200" b="1">
                <a:latin typeface="Arial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0EDC7366-57B4-5847-A312-0DD4D67231F9}" type="datetime1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 fontAlgn="base">
                <a:spcAft>
                  <a:spcPct val="0"/>
                </a:spcAft>
                <a:defRPr/>
              </a:pPr>
              <a:t>11/15/23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73092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246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858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200" b="1">
                <a:latin typeface="Arial" pitchFamily="-111" charset="0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73093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b="1">
                <a:latin typeface="Arial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6B6B39A6-10A3-814D-8147-7711B3565625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9942" name="Rectangle 10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7688" y="1828800"/>
            <a:ext cx="81184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10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Arial"/>
          <a:ea typeface="ＭＳ Ｐゴシック" pitchFamily="-111" charset="-128"/>
          <a:cs typeface="Arial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3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2" charset="2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2" charset="2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2" charset="2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2" charset="2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5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8" charset="0"/>
                <a:ea typeface="ＭＳ Ｐゴシック" pitchFamily="8" charset="-128"/>
                <a:cs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5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8" charset="0"/>
                <a:ea typeface="ＭＳ Ｐゴシック" pitchFamily="8" charset="-128"/>
                <a:cs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5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DCB4CD6-12E3-7544-994C-10F8F6A81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6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" charset="0"/>
          <a:ea typeface="ＭＳ Ｐゴシック" pitchFamily="8" charset="-128"/>
          <a:cs typeface="ＭＳ Ｐゴシック" pitchFamily="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" charset="0"/>
          <a:ea typeface="ＭＳ Ｐゴシック" pitchFamily="8" charset="-128"/>
          <a:cs typeface="ＭＳ Ｐゴシック" pitchFamily="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" charset="0"/>
          <a:ea typeface="ＭＳ Ｐゴシック" pitchFamily="8" charset="-128"/>
          <a:cs typeface="ＭＳ Ｐゴシック" pitchFamily="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" charset="0"/>
          <a:ea typeface="ＭＳ Ｐゴシック" pitchFamily="8" charset="-128"/>
          <a:cs typeface="ＭＳ Ｐゴシック" pitchFamily="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" charset="0"/>
          <a:ea typeface="ＭＳ Ｐゴシック" pitchFamily="8" charset="-128"/>
          <a:cs typeface="ＭＳ Ｐゴシック" pitchFamily="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" charset="0"/>
          <a:ea typeface="ＭＳ Ｐゴシック" pitchFamily="8" charset="-128"/>
          <a:cs typeface="ＭＳ Ｐゴシック" pitchFamily="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" charset="0"/>
          <a:ea typeface="ＭＳ Ｐゴシック" pitchFamily="8" charset="-128"/>
          <a:cs typeface="ＭＳ Ｐゴシック" pitchFamily="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" charset="0"/>
          <a:ea typeface="ＭＳ Ｐゴシック" pitchFamily="8" charset="-128"/>
          <a:cs typeface="ＭＳ Ｐゴシック" pitchFamily="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9" y="533401"/>
            <a:ext cx="81629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6051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4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5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Helvetica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Helvetica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Helvetica" charset="0"/>
              </a:defRPr>
            </a:lvl1pPr>
          </a:lstStyle>
          <a:p>
            <a:pPr>
              <a:defRPr/>
            </a:pPr>
            <a:fld id="{FA4F66CC-6D18-F54C-B585-D85B940F0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3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Arial" pitchFamily="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n"/>
        <a:defRPr sz="2800">
          <a:solidFill>
            <a:schemeClr val="tx1"/>
          </a:solidFill>
          <a:latin typeface="Arial" pitchFamily="8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Arial" pitchFamily="8" charset="0"/>
          <a:ea typeface="ＭＳ Ｐゴシック" charset="0"/>
          <a:cs typeface="Geneva" pitchFamily="2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Arial" pitchFamily="8" charset="0"/>
          <a:ea typeface="Geneva" pitchFamily="-108" charset="-128"/>
          <a:cs typeface="Geneva" pitchFamily="2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Arial" pitchFamily="8" charset="0"/>
          <a:ea typeface="Geneva" pitchFamily="-108" charset="-128"/>
          <a:cs typeface="Geneva" pitchFamily="2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4572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8" charset="-128"/>
                <a:cs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8" charset="-128"/>
                <a:cs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EC14843F-0CEC-524C-BB75-18BD93F73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8" charset="-52"/>
          <a:ea typeface="ＭＳ Ｐゴシック" pitchFamily="8" charset="-128"/>
          <a:cs typeface="ＭＳ Ｐゴシック" pitchFamily="8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8" charset="-52"/>
          <a:ea typeface="ＭＳ Ｐゴシック" pitchFamily="8" charset="-128"/>
          <a:cs typeface="ＭＳ Ｐゴシック" pitchFamily="8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8" charset="-52"/>
          <a:ea typeface="ＭＳ Ｐゴシック" pitchFamily="8" charset="-128"/>
          <a:cs typeface="ＭＳ Ｐゴシック" pitchFamily="8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8" charset="-52"/>
          <a:ea typeface="ＭＳ Ｐゴシック" pitchFamily="8" charset="-128"/>
          <a:cs typeface="ＭＳ Ｐゴシック" pitchFamily="8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8" charset="-52"/>
          <a:ea typeface="ＭＳ Ｐゴシック" pitchFamily="8" charset="-128"/>
          <a:cs typeface="ＭＳ Ｐゴシック" pitchFamily="8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8" charset="-52"/>
          <a:ea typeface="ＭＳ Ｐゴシック" pitchFamily="8" charset="-128"/>
          <a:cs typeface="ＭＳ Ｐゴシック" pitchFamily="8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8" charset="-52"/>
          <a:ea typeface="ＭＳ Ｐゴシック" pitchFamily="8" charset="-128"/>
          <a:cs typeface="ＭＳ Ｐゴシック" pitchFamily="8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8" charset="-52"/>
          <a:ea typeface="ＭＳ Ｐゴシック" pitchFamily="8" charset="-128"/>
          <a:cs typeface="ＭＳ Ｐゴシック" pitchFamily="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pitchFamily="8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pitchFamily="8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pitchFamily="8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pitchFamily="8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62473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4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5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6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7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8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9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0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1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2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3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4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5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6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7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8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9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0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1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2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3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4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5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6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7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8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9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0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1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2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3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4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5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6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7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8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9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0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1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2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3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4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5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6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7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8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9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0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1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2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3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4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5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6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7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8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9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0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1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2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3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4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5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67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62468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49158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158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159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F5023283-8689-ED46-A31F-24D60765F7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62472" name="Picture 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34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08" charset="0"/>
          <a:ea typeface="Osaka" pitchFamily="8" charset="-128"/>
          <a:cs typeface="Osaka" pitchFamily="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08" charset="0"/>
          <a:ea typeface="Osaka" pitchFamily="8" charset="-128"/>
          <a:cs typeface="Osaka" pitchFamily="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08" charset="0"/>
          <a:ea typeface="Osaka" pitchFamily="8" charset="-128"/>
          <a:cs typeface="Osaka" pitchFamily="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08" charset="0"/>
          <a:ea typeface="Osaka" pitchFamily="8" charset="-128"/>
          <a:cs typeface="Osaka" pitchFamily="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08" charset="0"/>
          <a:ea typeface="Osaka" pitchFamily="8" charset="-128"/>
          <a:cs typeface="Osaka" pitchFamily="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08" charset="0"/>
          <a:ea typeface="Osaka" pitchFamily="8" charset="-128"/>
          <a:cs typeface="Osaka" pitchFamily="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08" charset="0"/>
          <a:ea typeface="Osaka" pitchFamily="8" charset="-128"/>
          <a:cs typeface="Osaka" pitchFamily="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08" charset="0"/>
          <a:ea typeface="Osaka" pitchFamily="8" charset="-128"/>
          <a:cs typeface="Osaka" pitchFamily="8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pitchFamily="8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pitchFamily="8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pitchFamily="8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pitchFamily="8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74760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1" name="Rectangle 4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2" name="Rectangle 5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3" name="Rectangle 6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4" name="Rectangle 7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Rectangle 8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6" name="Rectangle 9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Rectangle 10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8" name="Rectangle 11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Rectangle 12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Rectangle 13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Rectangle 14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2" name="Rectangle 15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3" name="Rectangle 16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4" name="Rectangle 17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5" name="Rectangle 18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6" name="Rectangle 19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7" name="Rectangle 20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8" name="Rectangle 21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9" name="Rectangle 22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0" name="Rectangle 23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1" name="Rectangle 24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2" name="Rectangle 25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3" name="Rectangle 26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4" name="Rectangle 27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5" name="Rectangle 28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6" name="Rectangle 29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7" name="Rectangle 30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8" name="Rectangle 31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9" name="Rectangle 32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0" name="Rectangle 33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1" name="Rectangle 34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2" name="Rectangle 35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3" name="Rectangle 36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4" name="Rectangle 37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5" name="Rectangle 38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6" name="Rectangle 39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7" name="Rectangle 40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8" name="Rectangle 41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9" name="Rectangle 42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00" name="Rectangle 43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01" name="Rectangle 44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02" name="Rectangle 45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03" name="Rectangle 46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04" name="Rectangle 47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05" name="Rectangle 48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06" name="Rectangle 49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07" name="Rectangle 50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08" name="Rectangle 51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09" name="Rectangle 52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10" name="Rectangle 53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11" name="Rectangle 54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12" name="Rectangle 55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13" name="Rectangle 56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14" name="Rectangle 57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15" name="Rectangle 58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16" name="Rectangle 59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17" name="Rectangle 60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18" name="Rectangle 61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19" name="Rectangle 62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20" name="Rectangle 63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21" name="Rectangle 64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5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629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6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3635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pitchFamily="8" charset="-128"/>
                <a:cs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363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pitchFamily="8" charset="-128"/>
                <a:cs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3637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Helvetica" charset="0"/>
              </a:defRPr>
            </a:lvl1pPr>
          </a:lstStyle>
          <a:p>
            <a:pPr>
              <a:defRPr/>
            </a:pPr>
            <a:fld id="{3F54BD2D-CDDA-E94E-A627-4C6CCC1BB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08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08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08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08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n"/>
        <a:defRPr sz="2800">
          <a:solidFill>
            <a:schemeClr val="tx1"/>
          </a:solidFill>
          <a:latin typeface="+mn-lt"/>
          <a:ea typeface="Geneva" pitchFamily="-108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Geneva" pitchFamily="-108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Geneva" pitchFamily="-108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pitchFamily="-108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1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315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676400" cy="4572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</a:pPr>
            <a:fld id="{C028FD83-1C87-FF4C-A638-BCE5B165E080}" type="datetimeFigureOut"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pPr defTabSz="914400" fontAlgn="base">
                <a:spcAft>
                  <a:spcPct val="0"/>
                </a:spcAft>
              </a:pPr>
              <a:t>11/15/23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24600"/>
            <a:ext cx="3429000" cy="457200"/>
          </a:xfrm>
          <a:prstGeom prst="rect">
            <a:avLst/>
          </a:prstGeom>
          <a:noFill/>
          <a:ln>
            <a:noFill/>
          </a:ln>
          <a:effectLst>
            <a:outerShdw blurRad="6858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 b="1"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</a:pPr>
            <a:fld id="{7CFC9A5A-7D04-2A48-B7BF-DB5E21C5C841}" type="slidenum"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pPr defTabSz="914400"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310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259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2pPr>
      <a:lvl3pPr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3pPr>
      <a:lvl4pPr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4pPr>
      <a:lvl5pPr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8495853-52CF-1247-AF35-CC9FD7E6E284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0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09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9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Geneva" pitchFamily="-108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pitchFamily="-108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07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08228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8229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rtl="0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384E668-2CCE-43F2-9005-90D6C6791E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35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/>
          <a:ea typeface="MS PGothic" pitchFamily="34" charset="-128"/>
          <a:cs typeface="Arial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Arial" pitchFamily="34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Arial" pitchFamily="34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Arial" pitchFamily="34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9144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1371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18288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Arial"/>
          <a:ea typeface="MS PGothic" pitchFamily="34" charset="-128"/>
          <a:cs typeface="Arial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sz="6000" b="1" dirty="0">
                <a:latin typeface="Arial" panose="020B0604020202020204" pitchFamily="34" charset="0"/>
                <a:cs typeface="Arial" panose="020B0604020202020204" pitchFamily="34" charset="0"/>
              </a:rPr>
              <a:t>ملكوت الله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3968" y="-1251520"/>
            <a:ext cx="405606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/>
              <a:t>Part 1 of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C7443C-527E-E53E-5FC7-DA03EDC45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381328"/>
            <a:ext cx="9180512" cy="476672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د. ريك جريفيث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•  </a:t>
            </a:r>
            <a:r>
              <a:rPr kumimoji="0" lang="ar-JO" sz="2000" b="1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ar-JO" sz="2000" b="1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مؤسسة الدراسات اللاهوتية الأردنية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•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1"/>
          <p:cNvSpPr txBox="1">
            <a:spLocks noChangeArrowheads="1"/>
          </p:cNvSpPr>
          <p:nvPr/>
        </p:nvSpPr>
        <p:spPr bwMode="auto">
          <a:xfrm>
            <a:off x="-36513" y="-26988"/>
            <a:ext cx="9180513" cy="129540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ar-JO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هل هناك مستقبل لعرق إسرائيل المؤمن ؟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457200" y="2170113"/>
            <a:ext cx="3810000" cy="3657600"/>
          </a:xfrm>
          <a:prstGeom prst="ellipse">
            <a:avLst/>
          </a:prstGeom>
          <a:noFill/>
          <a:ln w="5724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SG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787525" y="1387475"/>
            <a:ext cx="14684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ما قبل الألفية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 التدبيرية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971800" y="3613150"/>
            <a:ext cx="13144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يوجد مستقبل لإسرائيل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4876800" y="2170113"/>
            <a:ext cx="3810000" cy="3657600"/>
          </a:xfrm>
          <a:prstGeom prst="ellipse">
            <a:avLst/>
          </a:prstGeom>
          <a:noFill/>
          <a:ln w="57240">
            <a:solidFill>
              <a:srgbClr val="C9C4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SG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257800" y="1387475"/>
            <a:ext cx="312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9C4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C9C4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اللاألفية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9C4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C9C4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و ما بعد الألفية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C9C4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7239000" y="3613150"/>
            <a:ext cx="13144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9C4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C9C4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لا يوجد مستقبل لإسرائيل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C9C4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2686050" y="3048000"/>
            <a:ext cx="3810000" cy="3657600"/>
          </a:xfrm>
          <a:prstGeom prst="ellipse">
            <a:avLst/>
          </a:prstGeom>
          <a:noFill/>
          <a:ln w="5724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SG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130925" y="5959475"/>
            <a:ext cx="14684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ما قبل الألفية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 العهدية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4895850" y="3613150"/>
            <a:ext cx="13144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الكنيسة هي إسرائيل الجديدة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914400" y="3657600"/>
            <a:ext cx="15430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التمييز بين الكنيسة و إسرائيل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38605" name="Text Box 4"/>
          <p:cNvSpPr txBox="1">
            <a:spLocks noChangeArrowheads="1"/>
          </p:cNvSpPr>
          <p:nvPr/>
        </p:nvSpPr>
        <p:spPr bwMode="auto">
          <a:xfrm>
            <a:off x="9251950" y="0"/>
            <a:ext cx="10429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9" tIns="40820" rIns="81639" bIns="40820"/>
          <a:lstStyle/>
          <a:p>
            <a:pPr marL="0" marR="0" lvl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437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35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0" presetClass="entr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0" presetClass="entr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0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7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9" grpId="0" animBg="1"/>
      <p:bldP spid="317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5377" name="Picture 11" descr="Rev 20 Slide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5378" name="Rectangle 16"/>
          <p:cNvSpPr>
            <a:spLocks noChangeArrowheads="1"/>
          </p:cNvSpPr>
          <p:nvPr/>
        </p:nvSpPr>
        <p:spPr bwMode="auto">
          <a:xfrm>
            <a:off x="0" y="3995738"/>
            <a:ext cx="91440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53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4813"/>
            <a:ext cx="8639175" cy="1223962"/>
          </a:xfrm>
          <a:solidFill>
            <a:schemeClr val="tx2"/>
          </a:solidFill>
        </p:spPr>
        <p:txBody>
          <a:bodyPr/>
          <a:lstStyle/>
          <a:p>
            <a:pPr algn="ctr" eaLnBrk="1" hangingPunct="1"/>
            <a:r>
              <a:rPr lang="ar-JO" sz="4000" dirty="0">
                <a:solidFill>
                  <a:srgbClr val="FFFFFF"/>
                </a:solidFill>
                <a:latin typeface="PerryGothic Regular" charset="0"/>
                <a:ea typeface="ＭＳ Ｐゴシック" charset="0"/>
                <a:cs typeface="ＭＳ Ｐゴシック" charset="0"/>
              </a:rPr>
              <a:t>رسم بياني رؤيا 20: 4-6</a:t>
            </a:r>
            <a:endParaRPr lang="en-US" sz="2400" dirty="0">
              <a:solidFill>
                <a:srgbClr val="FFFFFF"/>
              </a:solidFill>
              <a:latin typeface="PerryGothic Regular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283" name="Rectangle 3"/>
          <p:cNvSpPr>
            <a:spLocks noChangeArrowheads="1"/>
          </p:cNvSpPr>
          <p:nvPr/>
        </p:nvSpPr>
        <p:spPr bwMode="auto">
          <a:xfrm>
            <a:off x="152400" y="4648200"/>
            <a:ext cx="3048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0"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5ب هذه هي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القيامة الأولى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6أ مبارك و مقدس من له نصيب في القيامة الأولى هؤلاء ليس للموت الثاني سلطان عليهم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284" name="Rectangle 4"/>
          <p:cNvSpPr>
            <a:spLocks noChangeArrowheads="1"/>
          </p:cNvSpPr>
          <p:nvPr/>
        </p:nvSpPr>
        <p:spPr bwMode="auto">
          <a:xfrm>
            <a:off x="6096000" y="4648200"/>
            <a:ext cx="2819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0"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5أ و أما بقية الأموات فلم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تعش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حتى تتم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727DE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الألف سنة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27DE0">
                  <a:lumMod val="5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285" name="Rectangle 5"/>
          <p:cNvSpPr>
            <a:spLocks noChangeArrowheads="1"/>
          </p:cNvSpPr>
          <p:nvPr/>
        </p:nvSpPr>
        <p:spPr bwMode="auto">
          <a:xfrm>
            <a:off x="3505200" y="4648200"/>
            <a:ext cx="2362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0"/>
              <a:buNone/>
              <a:tabLst/>
              <a:defRPr/>
            </a:pPr>
            <a:r>
              <a:rPr kumimoji="0" lang="ar-JO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6ب بل سيكونون كهنة لله و المسيح و سيملكون معه </a:t>
            </a:r>
            <a:r>
              <a:rPr kumimoji="0" lang="ar-JO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ألف سنة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289" name="Rectangle 9"/>
          <p:cNvSpPr>
            <a:spLocks noChangeArrowheads="1"/>
          </p:cNvSpPr>
          <p:nvPr/>
        </p:nvSpPr>
        <p:spPr bwMode="auto">
          <a:xfrm>
            <a:off x="1981200" y="1600200"/>
            <a:ext cx="601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0"/>
              <a:buNone/>
              <a:tabLst/>
              <a:defRPr/>
            </a:pPr>
            <a:r>
              <a:rPr kumimoji="0" lang="ar-JO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أ و رأيت عروشاً فجلسوا عليها و أعطوا حكماً و رأيت نفوس الذين قتلوا من أجل شهادة يسوع و من أجل كلمة الله و الذين لم يسجدوا للوحش و لا لصورته و لم يقبلوا السمة على جباههم و على أيديهم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290" name="Rectangle 10"/>
          <p:cNvSpPr>
            <a:spLocks noChangeArrowheads="1"/>
          </p:cNvSpPr>
          <p:nvPr/>
        </p:nvSpPr>
        <p:spPr bwMode="auto">
          <a:xfrm>
            <a:off x="152400" y="1600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0"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4ب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فعاشوا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0"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و ملكوا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0"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مع المسيح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0"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ألف سنة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1291" name="Picture 11" descr="arm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492500"/>
            <a:ext cx="9842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292" name="Picture 12" descr="arm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3492500"/>
            <a:ext cx="9842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5387" name="AutoShape 14"/>
          <p:cNvSpPr>
            <a:spLocks noChangeArrowheads="1"/>
          </p:cNvSpPr>
          <p:nvPr/>
        </p:nvSpPr>
        <p:spPr bwMode="auto">
          <a:xfrm>
            <a:off x="1371600" y="3800475"/>
            <a:ext cx="6172200" cy="466725"/>
          </a:xfrm>
          <a:prstGeom prst="rightArrow">
            <a:avLst>
              <a:gd name="adj1" fmla="val 100000"/>
              <a:gd name="adj2" fmla="val 4059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1000 سنة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8410852" y="64606"/>
            <a:ext cx="701131" cy="463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424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3" grpId="0"/>
      <p:bldP spid="481284" grpId="0"/>
      <p:bldP spid="481285" grpId="0"/>
      <p:bldP spid="481289" grpId="0"/>
      <p:bldP spid="481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5713" y="152400"/>
            <a:ext cx="6629400" cy="1219200"/>
          </a:xfrm>
        </p:spPr>
        <p:txBody>
          <a:bodyPr/>
          <a:lstStyle/>
          <a:p>
            <a:pPr algn="ctr" eaLnBrk="1" hangingPunct="1"/>
            <a:r>
              <a:rPr lang="ar-JO" sz="5400" b="1" dirty="0">
                <a:latin typeface="Arial" panose="020B0604020202020204" pitchFamily="34" charset="0"/>
                <a:cs typeface="Arial" panose="020B0604020202020204" pitchFamily="34" charset="0"/>
              </a:rPr>
              <a:t>التدبيريّة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588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FFFF"/>
                </a:solidFill>
              </a:rPr>
              <a:t>28</a:t>
            </a:r>
            <a:endParaRPr lang="en-US" dirty="0"/>
          </a:p>
        </p:txBody>
      </p:sp>
      <p:sp>
        <p:nvSpPr>
          <p:cNvPr id="451589" name="Rectangle 5"/>
          <p:cNvSpPr>
            <a:spLocks noChangeArrowheads="1"/>
          </p:cNvSpPr>
          <p:nvPr/>
        </p:nvSpPr>
        <p:spPr bwMode="auto">
          <a:xfrm>
            <a:off x="300038" y="1828800"/>
            <a:ext cx="852011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None/>
            </a:pPr>
            <a:r>
              <a:rPr lang="ar-JO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تعريفها:</a:t>
            </a:r>
            <a:br>
              <a:rPr lang="en-US" sz="3200" b="1" dirty="0">
                <a:latin typeface="Helvetica" charset="0"/>
              </a:rPr>
            </a:br>
            <a:br>
              <a:rPr lang="en-US" sz="3200" b="1" dirty="0">
                <a:latin typeface="Helvetica" charset="0"/>
              </a:rPr>
            </a:br>
            <a:r>
              <a:rPr lang="ar-SA" sz="4400" b="1" dirty="0">
                <a:latin typeface="Arial" panose="020B0604020202020204" pitchFamily="34" charset="0"/>
                <a:cs typeface="Arial" panose="020B0604020202020204" pitchFamily="34" charset="0"/>
              </a:rPr>
              <a:t>التدبيرية هي </a:t>
            </a:r>
            <a:r>
              <a:rPr lang="ar-JO" sz="4400" b="1" dirty="0">
                <a:latin typeface="Arial" panose="020B0604020202020204" pitchFamily="34" charset="0"/>
                <a:cs typeface="Arial" panose="020B0604020202020204" pitchFamily="34" charset="0"/>
              </a:rPr>
              <a:t>ن</a:t>
            </a:r>
            <a:r>
              <a:rPr lang="ar-SA" sz="4400" b="1" dirty="0">
                <a:latin typeface="Arial" panose="020B0604020202020204" pitchFamily="34" charset="0"/>
                <a:cs typeface="Arial" panose="020B0604020202020204" pitchFamily="34" charset="0"/>
              </a:rPr>
              <a:t>ظام لاهوتي للتفسير الطبيعي الذي يميّز بين إسرائيل والكنيسة إلى درجة</a:t>
            </a:r>
            <a:endParaRPr lang="ar-JO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None/>
            </a:pPr>
            <a:r>
              <a:rPr lang="ar-SA" sz="4400" b="1" dirty="0">
                <a:latin typeface="Arial" panose="020B0604020202020204" pitchFamily="34" charset="0"/>
                <a:cs typeface="Arial" panose="020B0604020202020204" pitchFamily="34" charset="0"/>
              </a:rPr>
              <a:t> أن إسرائيل ال</a:t>
            </a:r>
            <a:r>
              <a:rPr lang="ar-JO" sz="4400" b="1" dirty="0">
                <a:latin typeface="Arial" panose="020B0604020202020204" pitchFamily="34" charset="0"/>
                <a:cs typeface="Arial" panose="020B0604020202020204" pitchFamily="34" charset="0"/>
              </a:rPr>
              <a:t>قوميّة</a:t>
            </a:r>
            <a:r>
              <a:rPr lang="ar-SA" sz="4400" b="1" dirty="0">
                <a:latin typeface="Arial" panose="020B0604020202020204" pitchFamily="34" charset="0"/>
                <a:cs typeface="Arial" panose="020B0604020202020204" pitchFamily="34" charset="0"/>
              </a:rPr>
              <a:t> لا يزال لها مستقبل كأمة مؤمنة على الأرض بعد عودة المسيح.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1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1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1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1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التدبيريّة ممثلة في رسوم بيانيّة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Helvetica" charset="0"/>
            </a:endParaRPr>
          </a:p>
        </p:txBody>
      </p:sp>
      <p:pic>
        <p:nvPicPr>
          <p:cNvPr id="110595" name="Picture 4" descr="ch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1750"/>
            <a:ext cx="91440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Text Box 5"/>
          <p:cNvSpPr txBox="1">
            <a:spLocks noChangeArrowheads="1"/>
          </p:cNvSpPr>
          <p:nvPr/>
        </p:nvSpPr>
        <p:spPr bwMode="auto">
          <a:xfrm>
            <a:off x="4784725" y="6288088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www.armageddonbooks.com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ar-SA" dirty="0">
                <a:latin typeface="Helvetica" charset="0"/>
              </a:rPr>
              <a:t>التدبيريّة ممثلة في رسوم بيانيّة</a:t>
            </a:r>
            <a:endParaRPr lang="en-US" dirty="0">
              <a:latin typeface="Helvetica" charset="0"/>
            </a:endParaRP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Helvetica" charset="0"/>
            </a:endParaRPr>
          </a:p>
        </p:txBody>
      </p:sp>
      <p:sp>
        <p:nvSpPr>
          <p:cNvPr id="112643" name="Text Box 5"/>
          <p:cNvSpPr txBox="1">
            <a:spLocks noChangeArrowheads="1"/>
          </p:cNvSpPr>
          <p:nvPr/>
        </p:nvSpPr>
        <p:spPr bwMode="auto">
          <a:xfrm>
            <a:off x="4784725" y="6288088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www.armageddonbooks.com</a:t>
            </a:r>
          </a:p>
        </p:txBody>
      </p:sp>
      <p:pic>
        <p:nvPicPr>
          <p:cNvPr id="112644" name="Picture 6" descr="hal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8875"/>
            <a:ext cx="236728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ar-SA" dirty="0">
                <a:latin typeface="Helvetica" charset="0"/>
              </a:rPr>
              <a:t>التدبيريّة ممثلة في رسوم بيانيّة</a:t>
            </a:r>
            <a:endParaRPr lang="en-US" dirty="0">
              <a:latin typeface="Helvetica" charset="0"/>
            </a:endParaRP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Helvetica" charset="0"/>
            </a:endParaRPr>
          </a:p>
        </p:txBody>
      </p:sp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4784725" y="6288088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www.armageddonbooks.com</a:t>
            </a:r>
          </a:p>
        </p:txBody>
      </p:sp>
      <p:pic>
        <p:nvPicPr>
          <p:cNvPr id="114692" name="Picture 5" descr="hal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34400" y="1158875"/>
            <a:ext cx="236728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ar-SA" dirty="0">
                <a:latin typeface="Helvetica" charset="0"/>
              </a:rPr>
              <a:t>التدبيريّة ممثلة في رسوم بيانيّة</a:t>
            </a:r>
            <a:endParaRPr lang="en-US" dirty="0">
              <a:latin typeface="Helvetica" charset="0"/>
            </a:endParaRPr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Helvetica" charset="0"/>
            </a:endParaRPr>
          </a:p>
        </p:txBody>
      </p:sp>
      <p:sp>
        <p:nvSpPr>
          <p:cNvPr id="116739" name="Text Box 4"/>
          <p:cNvSpPr txBox="1">
            <a:spLocks noChangeArrowheads="1"/>
          </p:cNvSpPr>
          <p:nvPr/>
        </p:nvSpPr>
        <p:spPr bwMode="auto">
          <a:xfrm>
            <a:off x="4784725" y="6288088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www.armageddonbooks.com</a:t>
            </a:r>
          </a:p>
        </p:txBody>
      </p:sp>
      <p:pic>
        <p:nvPicPr>
          <p:cNvPr id="116740" name="Picture 5" descr="hal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78000" y="1158875"/>
            <a:ext cx="236728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ar-SA" dirty="0">
                <a:latin typeface="Helvetica" charset="0"/>
              </a:rPr>
              <a:t>التدبيريّة ممثلة في رسوم بيانيّة</a:t>
            </a:r>
            <a:endParaRPr lang="en-US" dirty="0">
              <a:latin typeface="Helvetica" charset="0"/>
            </a:endParaRP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Helvetica" charset="0"/>
            </a:endParaRPr>
          </a:p>
        </p:txBody>
      </p:sp>
      <p:sp>
        <p:nvSpPr>
          <p:cNvPr id="118787" name="Text Box 5"/>
          <p:cNvSpPr txBox="1">
            <a:spLocks noChangeArrowheads="1"/>
          </p:cNvSpPr>
          <p:nvPr/>
        </p:nvSpPr>
        <p:spPr bwMode="auto">
          <a:xfrm>
            <a:off x="4784725" y="6288088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www.armageddonbooks.com</a:t>
            </a:r>
          </a:p>
        </p:txBody>
      </p:sp>
      <p:pic>
        <p:nvPicPr>
          <p:cNvPr id="118788" name="Picture 6" descr="bible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90650"/>
            <a:ext cx="9144000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7958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806489"/>
              </p:ext>
            </p:extLst>
          </p:nvPr>
        </p:nvGraphicFramePr>
        <p:xfrm>
          <a:off x="381000" y="1752600"/>
          <a:ext cx="8458200" cy="433863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9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8" charset="0"/>
                        <a:ea typeface="ＭＳ Ｐゴシック" pitchFamily="8" charset="-128"/>
                        <a:cs typeface="ＭＳ Ｐゴシック" pitchFamily="8" charset="-128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التدبيري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غير التدبيري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إسرائيل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والكنيسة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كيانين منفصلين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8" charset="0"/>
                          <a:ea typeface="ＭＳ Ｐゴシック" pitchFamily="8" charset="-128"/>
                          <a:cs typeface="ＭＳ Ｐゴシック" pitchFamily="8" charset="-128"/>
                        </a:rPr>
                      </a:b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الكنيسة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8" charset="0"/>
                          <a:ea typeface="ＭＳ Ｐゴシック" pitchFamily="8" charset="-128"/>
                          <a:cs typeface="ＭＳ Ｐゴシック" pitchFamily="8" charset="-128"/>
                        </a:rPr>
                        <a:t> ≠ </a:t>
                      </a: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إسرائيل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نفس شعب الله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8" charset="0"/>
                          <a:ea typeface="ＭＳ Ｐゴシック" pitchFamily="8" charset="-128"/>
                          <a:cs typeface="ＭＳ Ｐゴシック" pitchFamily="8" charset="-128"/>
                        </a:rPr>
                      </a:b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الكنيسة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8" charset="0"/>
                          <a:ea typeface="ＭＳ Ｐゴシック" pitchFamily="8" charset="-128"/>
                          <a:cs typeface="ＭＳ Ｐゴシック" pitchFamily="8" charset="-128"/>
                        </a:rPr>
                        <a:t> = </a:t>
                      </a: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إسرائيل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8" charset="0"/>
                          <a:ea typeface="ＭＳ Ｐゴシック" pitchFamily="8" charset="-128"/>
                          <a:cs typeface="ＭＳ Ｐゴシック" pitchFamily="8" charset="-128"/>
                        </a:rPr>
                        <a:t>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8" charset="0"/>
                          <a:ea typeface="ＭＳ Ｐゴシック" pitchFamily="8" charset="-128"/>
                          <a:cs typeface="ＭＳ Ｐゴシック" pitchFamily="8" charset="-128"/>
                        </a:rPr>
                      </a:b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("إسرائيل الجديدة")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التفسير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الحرفي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يعمل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باستمرار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الروحانيّة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مقبولة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توحيد موضوع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الكتاب المقدس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مجد الله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أو ملكوت الله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فداء الإنسان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أو ملكوت الله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34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10600" cy="1371600"/>
          </a:xfrm>
        </p:spPr>
        <p:txBody>
          <a:bodyPr/>
          <a:lstStyle/>
          <a:p>
            <a:pPr eaLnBrk="1" hangingPunct="1"/>
            <a:r>
              <a:rPr lang="ar-JO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ما هو الفرق؟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07908" name="Rectangle 4"/>
          <p:cNvSpPr>
            <a:spLocks noChangeArrowheads="1"/>
          </p:cNvSpPr>
          <p:nvPr/>
        </p:nvSpPr>
        <p:spPr bwMode="auto">
          <a:xfrm>
            <a:off x="5701965" y="4979567"/>
            <a:ext cx="3419475" cy="1524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7909" name="Rectangle 5"/>
          <p:cNvSpPr>
            <a:spLocks noChangeArrowheads="1"/>
          </p:cNvSpPr>
          <p:nvPr/>
        </p:nvSpPr>
        <p:spPr bwMode="auto">
          <a:xfrm>
            <a:off x="2653965" y="4979567"/>
            <a:ext cx="2743200" cy="1524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7910" name="Rectangle 6"/>
          <p:cNvSpPr>
            <a:spLocks noChangeArrowheads="1"/>
          </p:cNvSpPr>
          <p:nvPr/>
        </p:nvSpPr>
        <p:spPr bwMode="auto">
          <a:xfrm>
            <a:off x="-13035" y="4979567"/>
            <a:ext cx="2438400" cy="1524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2653965" y="2464967"/>
            <a:ext cx="27432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7912" name="Rectangle 8"/>
          <p:cNvSpPr>
            <a:spLocks noChangeArrowheads="1"/>
          </p:cNvSpPr>
          <p:nvPr/>
        </p:nvSpPr>
        <p:spPr bwMode="auto">
          <a:xfrm>
            <a:off x="-13035" y="2464967"/>
            <a:ext cx="25146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7913" name="Rectangle 9"/>
          <p:cNvSpPr>
            <a:spLocks noChangeArrowheads="1"/>
          </p:cNvSpPr>
          <p:nvPr/>
        </p:nvSpPr>
        <p:spPr bwMode="auto">
          <a:xfrm>
            <a:off x="5625765" y="2464967"/>
            <a:ext cx="3505200" cy="1295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4351" name="Text Box 11"/>
          <p:cNvSpPr txBox="1">
            <a:spLocks noChangeArrowheads="1"/>
          </p:cNvSpPr>
          <p:nvPr/>
        </p:nvSpPr>
        <p:spPr bwMode="auto">
          <a:xfrm>
            <a:off x="8543925" y="603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29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7948" name="Rectangle 44"/>
          <p:cNvSpPr>
            <a:spLocks noChangeArrowheads="1"/>
          </p:cNvSpPr>
          <p:nvPr/>
        </p:nvSpPr>
        <p:spPr bwMode="auto">
          <a:xfrm>
            <a:off x="2653965" y="3760367"/>
            <a:ext cx="28194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7949" name="Rectangle 45"/>
          <p:cNvSpPr>
            <a:spLocks noChangeArrowheads="1"/>
          </p:cNvSpPr>
          <p:nvPr/>
        </p:nvSpPr>
        <p:spPr bwMode="auto">
          <a:xfrm>
            <a:off x="-13035" y="3760367"/>
            <a:ext cx="25146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7950" name="Rectangle 46"/>
          <p:cNvSpPr>
            <a:spLocks noChangeArrowheads="1"/>
          </p:cNvSpPr>
          <p:nvPr/>
        </p:nvSpPr>
        <p:spPr bwMode="auto">
          <a:xfrm>
            <a:off x="5625765" y="3760367"/>
            <a:ext cx="35052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7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07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07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07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07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07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7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07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07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8" grpId="0" animBg="1"/>
      <p:bldP spid="507909" grpId="0" animBg="1"/>
      <p:bldP spid="507910" grpId="0" animBg="1"/>
      <p:bldP spid="507911" grpId="0" animBg="1"/>
      <p:bldP spid="507912" grpId="0" animBg="1"/>
      <p:bldP spid="507913" grpId="0" animBg="1"/>
      <p:bldP spid="507948" grpId="0" animBg="1"/>
      <p:bldP spid="507949" grpId="0" animBg="1"/>
      <p:bldP spid="5079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7164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318440"/>
              </p:ext>
            </p:extLst>
          </p:nvPr>
        </p:nvGraphicFramePr>
        <p:xfrm>
          <a:off x="381000" y="1752600"/>
          <a:ext cx="8458200" cy="4321175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9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8" charset="0"/>
                        <a:ea typeface="ＭＳ Ｐゴシック" pitchFamily="8" charset="-128"/>
                        <a:cs typeface="ＭＳ Ｐゴシック" pitchFamily="8" charset="-128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التدبيري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غير التدبيري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وجهة النظر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الألفية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ما قبل الألفية دائمًا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قبل، أو بعد، أو لا ألفي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وجهة نظر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الضيقة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ما قبل الضيقة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منتصف الضيقة أو ما بعدها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التعرف على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التدابير المختلفة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غالبًا سبعة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تدابير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نعم ولا – عهد النعمة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ولكن بدون ذبائح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639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10600" cy="1371600"/>
          </a:xfrm>
        </p:spPr>
        <p:txBody>
          <a:bodyPr/>
          <a:lstStyle/>
          <a:p>
            <a:pPr eaLnBrk="1" hangingPunct="1"/>
            <a:r>
              <a:rPr lang="ar-SA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ما هو الفرق؟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17123" name="Rectangle 3"/>
          <p:cNvSpPr>
            <a:spLocks noChangeArrowheads="1"/>
          </p:cNvSpPr>
          <p:nvPr/>
        </p:nvSpPr>
        <p:spPr bwMode="auto">
          <a:xfrm>
            <a:off x="5539779" y="4927606"/>
            <a:ext cx="3495675" cy="1524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7124" name="Rectangle 4"/>
          <p:cNvSpPr>
            <a:spLocks noChangeArrowheads="1"/>
          </p:cNvSpPr>
          <p:nvPr/>
        </p:nvSpPr>
        <p:spPr bwMode="auto">
          <a:xfrm>
            <a:off x="2567979" y="4927606"/>
            <a:ext cx="2819400" cy="1524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7125" name="Rectangle 5"/>
          <p:cNvSpPr>
            <a:spLocks noChangeArrowheads="1"/>
          </p:cNvSpPr>
          <p:nvPr/>
        </p:nvSpPr>
        <p:spPr bwMode="auto">
          <a:xfrm>
            <a:off x="-99021" y="4927606"/>
            <a:ext cx="2514600" cy="1524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7126" name="Rectangle 6"/>
          <p:cNvSpPr>
            <a:spLocks noChangeArrowheads="1"/>
          </p:cNvSpPr>
          <p:nvPr/>
        </p:nvSpPr>
        <p:spPr bwMode="auto">
          <a:xfrm>
            <a:off x="2567979" y="2413006"/>
            <a:ext cx="28194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7127" name="Rectangle 7"/>
          <p:cNvSpPr>
            <a:spLocks noChangeArrowheads="1"/>
          </p:cNvSpPr>
          <p:nvPr/>
        </p:nvSpPr>
        <p:spPr bwMode="auto">
          <a:xfrm>
            <a:off x="-99021" y="2413006"/>
            <a:ext cx="25146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5539779" y="2413006"/>
            <a:ext cx="35052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6399" name="Text Box 9"/>
          <p:cNvSpPr txBox="1">
            <a:spLocks noChangeArrowheads="1"/>
          </p:cNvSpPr>
          <p:nvPr/>
        </p:nvSpPr>
        <p:spPr bwMode="auto">
          <a:xfrm>
            <a:off x="8543925" y="603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29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7130" name="Rectangle 10"/>
          <p:cNvSpPr>
            <a:spLocks noChangeArrowheads="1"/>
          </p:cNvSpPr>
          <p:nvPr/>
        </p:nvSpPr>
        <p:spPr bwMode="auto">
          <a:xfrm>
            <a:off x="2567979" y="3708406"/>
            <a:ext cx="28194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7131" name="Rectangle 11"/>
          <p:cNvSpPr>
            <a:spLocks noChangeArrowheads="1"/>
          </p:cNvSpPr>
          <p:nvPr/>
        </p:nvSpPr>
        <p:spPr bwMode="auto">
          <a:xfrm>
            <a:off x="-99021" y="3708406"/>
            <a:ext cx="25146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7132" name="Rectangle 12"/>
          <p:cNvSpPr>
            <a:spLocks noChangeArrowheads="1"/>
          </p:cNvSpPr>
          <p:nvPr/>
        </p:nvSpPr>
        <p:spPr bwMode="auto">
          <a:xfrm>
            <a:off x="5539779" y="3708406"/>
            <a:ext cx="35052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7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7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7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7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17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7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7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17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7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3" grpId="0" animBg="1"/>
      <p:bldP spid="517124" grpId="0" animBg="1"/>
      <p:bldP spid="517125" grpId="0" animBg="1"/>
      <p:bldP spid="517126" grpId="0" animBg="1"/>
      <p:bldP spid="517127" grpId="0" animBg="1"/>
      <p:bldP spid="517128" grpId="0" animBg="1"/>
      <p:bldP spid="517130" grpId="0" animBg="1"/>
      <p:bldP spid="517131" grpId="0" animBg="1"/>
      <p:bldP spid="5171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ar-JO" sz="4800" b="1" dirty="0"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لماذا ندرس </a:t>
            </a:r>
            <a:br>
              <a:rPr kumimoji="0" lang="ar-JO" sz="4800" b="1" dirty="0"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</a:br>
            <a:r>
              <a:rPr kumimoji="0" lang="ar-JO" sz="4800" b="1" dirty="0"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علم الأمور الأخيرة العام؟</a:t>
            </a:r>
            <a:endParaRPr kumimoji="0" lang="en-US" dirty="0">
              <a:latin typeface="Arial" panose="020B0604020202020204" pitchFamily="34" charset="0"/>
              <a:ea typeface="Osaka" charset="0"/>
              <a:cs typeface="Arial" panose="020B0604020202020204" pitchFamily="34" charset="0"/>
            </a:endParaRPr>
          </a:p>
        </p:txBody>
      </p:sp>
      <p:sp>
        <p:nvSpPr>
          <p:cNvPr id="90114" name="Text Box 4"/>
          <p:cNvSpPr txBox="1">
            <a:spLocks noChangeArrowheads="1"/>
          </p:cNvSpPr>
          <p:nvPr/>
        </p:nvSpPr>
        <p:spPr bwMode="auto">
          <a:xfrm>
            <a:off x="84677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26</a:t>
            </a:r>
            <a:endParaRPr lang="en-US"/>
          </a:p>
        </p:txBody>
      </p:sp>
      <p:sp>
        <p:nvSpPr>
          <p:cNvPr id="447493" name="Rectangle 5"/>
          <p:cNvSpPr>
            <a:spLocks noChangeArrowheads="1"/>
          </p:cNvSpPr>
          <p:nvPr/>
        </p:nvSpPr>
        <p:spPr bwMode="auto">
          <a:xfrm>
            <a:off x="1295400" y="3810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01600" algn="ctr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00000"/>
              <a:buFont typeface="Wingdings" charset="0"/>
              <a:buNone/>
            </a:pPr>
            <a:r>
              <a:rPr lang="ar-JO" sz="3200" dirty="0"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التوكيد الكتابي</a:t>
            </a:r>
            <a:endParaRPr lang="en-US" sz="3200" dirty="0">
              <a:latin typeface="Arial" panose="020B0604020202020204" pitchFamily="34" charset="0"/>
              <a:ea typeface="Osaka" charset="0"/>
              <a:cs typeface="Arial" panose="020B0604020202020204" pitchFamily="34" charset="0"/>
            </a:endParaRPr>
          </a:p>
          <a:p>
            <a:pPr indent="101600" algn="ctr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00000"/>
              <a:buFont typeface="Wingdings" charset="0"/>
              <a:buNone/>
            </a:pPr>
            <a:r>
              <a:rPr lang="ar-JO" sz="3200" dirty="0">
                <a:latin typeface="Helvetica" charset="0"/>
                <a:ea typeface="Osaka" charset="0"/>
                <a:cs typeface="Osaka" charset="0"/>
              </a:rPr>
              <a:t>الطبيعة التأسيسية</a:t>
            </a:r>
            <a:endParaRPr lang="en-US" sz="3200" dirty="0">
              <a:latin typeface="Helvetica" charset="0"/>
              <a:ea typeface="Osaka" charset="0"/>
              <a:cs typeface="Osaka" charset="0"/>
            </a:endParaRPr>
          </a:p>
          <a:p>
            <a:pPr indent="101600" algn="ctr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00000"/>
              <a:buFont typeface="Wingdings" charset="0"/>
              <a:buNone/>
            </a:pPr>
            <a:r>
              <a:rPr lang="ar-JO" sz="3200" dirty="0">
                <a:latin typeface="Helvetica" charset="0"/>
                <a:ea typeface="Osaka" charset="0"/>
                <a:cs typeface="Osaka" charset="0"/>
              </a:rPr>
              <a:t>الحرب الروحيّة ضد الرجاء</a:t>
            </a:r>
            <a:endParaRPr lang="en-US" sz="3200" dirty="0">
              <a:latin typeface="Helvetica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299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543390"/>
              </p:ext>
            </p:extLst>
          </p:nvPr>
        </p:nvGraphicFramePr>
        <p:xfrm>
          <a:off x="381000" y="1752600"/>
          <a:ext cx="8458200" cy="433863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9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8" charset="0"/>
                        <a:ea typeface="ＭＳ Ｐゴシック" pitchFamily="8" charset="-128"/>
                        <a:cs typeface="ＭＳ Ｐゴシック" pitchFamily="8" charset="-128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التدبيري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غير التدبيري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العهود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الكتابية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غير مشروطة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مشروطة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أو متحققة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المستقبل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لإسرائيل؟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نعم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8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كلا (رغم أن العهد/ أو ما قبل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8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الألفية التاريخية تقول نعم)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8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هل الكنيسة متوقعة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في العهد القديم؟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عمومًا لا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نعم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49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10600" cy="1371600"/>
          </a:xfrm>
        </p:spPr>
        <p:txBody>
          <a:bodyPr/>
          <a:lstStyle/>
          <a:p>
            <a:pPr eaLnBrk="1" hangingPunct="1"/>
            <a:r>
              <a:rPr lang="ar-SA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ما هو الفرق؟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23267" name="Rectangle 3"/>
          <p:cNvSpPr>
            <a:spLocks noChangeArrowheads="1"/>
          </p:cNvSpPr>
          <p:nvPr/>
        </p:nvSpPr>
        <p:spPr bwMode="auto">
          <a:xfrm>
            <a:off x="5570753" y="4968097"/>
            <a:ext cx="3495675" cy="1524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3268" name="Rectangle 4"/>
          <p:cNvSpPr>
            <a:spLocks noChangeArrowheads="1"/>
          </p:cNvSpPr>
          <p:nvPr/>
        </p:nvSpPr>
        <p:spPr bwMode="auto">
          <a:xfrm>
            <a:off x="2598953" y="4968097"/>
            <a:ext cx="2819400" cy="1524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-68047" y="4968097"/>
            <a:ext cx="2514600" cy="1524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3270" name="Rectangle 6"/>
          <p:cNvSpPr>
            <a:spLocks noChangeArrowheads="1"/>
          </p:cNvSpPr>
          <p:nvPr/>
        </p:nvSpPr>
        <p:spPr bwMode="auto">
          <a:xfrm>
            <a:off x="2598953" y="2453497"/>
            <a:ext cx="28194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3271" name="Rectangle 7"/>
          <p:cNvSpPr>
            <a:spLocks noChangeArrowheads="1"/>
          </p:cNvSpPr>
          <p:nvPr/>
        </p:nvSpPr>
        <p:spPr bwMode="auto">
          <a:xfrm>
            <a:off x="-68047" y="2453497"/>
            <a:ext cx="25146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3272" name="Rectangle 8"/>
          <p:cNvSpPr>
            <a:spLocks noChangeArrowheads="1"/>
          </p:cNvSpPr>
          <p:nvPr/>
        </p:nvSpPr>
        <p:spPr bwMode="auto">
          <a:xfrm>
            <a:off x="5570753" y="2453497"/>
            <a:ext cx="35052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4959" name="Text Box 9"/>
          <p:cNvSpPr txBox="1">
            <a:spLocks noChangeArrowheads="1"/>
          </p:cNvSpPr>
          <p:nvPr/>
        </p:nvSpPr>
        <p:spPr bwMode="auto">
          <a:xfrm>
            <a:off x="8543925" y="603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29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3274" name="Rectangle 10"/>
          <p:cNvSpPr>
            <a:spLocks noChangeArrowheads="1"/>
          </p:cNvSpPr>
          <p:nvPr/>
        </p:nvSpPr>
        <p:spPr bwMode="auto">
          <a:xfrm>
            <a:off x="2598953" y="3748897"/>
            <a:ext cx="28194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3275" name="Rectangle 11"/>
          <p:cNvSpPr>
            <a:spLocks noChangeArrowheads="1"/>
          </p:cNvSpPr>
          <p:nvPr/>
        </p:nvSpPr>
        <p:spPr bwMode="auto">
          <a:xfrm>
            <a:off x="-68047" y="3748897"/>
            <a:ext cx="25146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3276" name="Rectangle 12"/>
          <p:cNvSpPr>
            <a:spLocks noChangeArrowheads="1"/>
          </p:cNvSpPr>
          <p:nvPr/>
        </p:nvSpPr>
        <p:spPr bwMode="auto">
          <a:xfrm>
            <a:off x="5469626" y="3748897"/>
            <a:ext cx="35052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3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23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23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23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3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3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3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23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23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7" grpId="0" animBg="1"/>
      <p:bldP spid="523268" grpId="0" animBg="1"/>
      <p:bldP spid="523269" grpId="0" animBg="1"/>
      <p:bldP spid="523270" grpId="0" animBg="1"/>
      <p:bldP spid="523271" grpId="0" animBg="1"/>
      <p:bldP spid="523272" grpId="0" animBg="1"/>
      <p:bldP spid="523274" grpId="0" animBg="1"/>
      <p:bldP spid="523275" grpId="0" animBg="1"/>
      <p:bldP spid="5232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5347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818231"/>
              </p:ext>
            </p:extLst>
          </p:nvPr>
        </p:nvGraphicFramePr>
        <p:xfrm>
          <a:off x="381000" y="1752600"/>
          <a:ext cx="8458200" cy="4411629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9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8" charset="0"/>
                        <a:ea typeface="ＭＳ Ｐゴシック" pitchFamily="8" charset="-128"/>
                        <a:cs typeface="ＭＳ Ｐゴシック" pitchFamily="8" charset="-128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التدبيري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غير التدبيري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التمييز بين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الناموس والنعمة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أكثر صرامة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ليس صارم جدًا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الموقف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اللاهوتي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دائمًا ما يكونوا محافظين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(قليل من ما قبل الألفيين متحررين)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محافظ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أو متحرر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عدد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الأتباع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كثيرون – خاصة من المستوى العلماني و كليات الكتاب المقدس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8" charset="-128"/>
                          <a:cs typeface="Arial" panose="020B0604020202020204" pitchFamily="34" charset="0"/>
                        </a:rPr>
                        <a:t>تصاعدي – خاصة على مستوى كليات اللاهوت والكنيسة الكاثوليكية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8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04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10600" cy="1371600"/>
          </a:xfrm>
        </p:spPr>
        <p:txBody>
          <a:bodyPr/>
          <a:lstStyle/>
          <a:p>
            <a:pPr eaLnBrk="1" hangingPunct="1"/>
            <a:r>
              <a:rPr lang="ar-SA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ما هو الفرق؟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25315" name="Rectangle 3"/>
          <p:cNvSpPr>
            <a:spLocks noChangeArrowheads="1"/>
          </p:cNvSpPr>
          <p:nvPr/>
        </p:nvSpPr>
        <p:spPr bwMode="auto">
          <a:xfrm>
            <a:off x="5530646" y="5010644"/>
            <a:ext cx="3495675" cy="1524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5316" name="Rectangle 4"/>
          <p:cNvSpPr>
            <a:spLocks noChangeArrowheads="1"/>
          </p:cNvSpPr>
          <p:nvPr/>
        </p:nvSpPr>
        <p:spPr bwMode="auto">
          <a:xfrm>
            <a:off x="2558846" y="5010644"/>
            <a:ext cx="2819400" cy="1524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5317" name="Rectangle 5"/>
          <p:cNvSpPr>
            <a:spLocks noChangeArrowheads="1"/>
          </p:cNvSpPr>
          <p:nvPr/>
        </p:nvSpPr>
        <p:spPr bwMode="auto">
          <a:xfrm>
            <a:off x="-108154" y="5010644"/>
            <a:ext cx="2514600" cy="1524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2558846" y="2496044"/>
            <a:ext cx="28194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5319" name="Rectangle 7"/>
          <p:cNvSpPr>
            <a:spLocks noChangeArrowheads="1"/>
          </p:cNvSpPr>
          <p:nvPr/>
        </p:nvSpPr>
        <p:spPr bwMode="auto">
          <a:xfrm>
            <a:off x="-108154" y="2496044"/>
            <a:ext cx="25146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5320" name="Rectangle 8"/>
          <p:cNvSpPr>
            <a:spLocks noChangeArrowheads="1"/>
          </p:cNvSpPr>
          <p:nvPr/>
        </p:nvSpPr>
        <p:spPr bwMode="auto">
          <a:xfrm>
            <a:off x="5530646" y="2496044"/>
            <a:ext cx="35052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0495" name="Text Box 9"/>
          <p:cNvSpPr txBox="1">
            <a:spLocks noChangeArrowheads="1"/>
          </p:cNvSpPr>
          <p:nvPr/>
        </p:nvSpPr>
        <p:spPr bwMode="auto">
          <a:xfrm>
            <a:off x="8543925" y="603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29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5322" name="Rectangle 10"/>
          <p:cNvSpPr>
            <a:spLocks noChangeArrowheads="1"/>
          </p:cNvSpPr>
          <p:nvPr/>
        </p:nvSpPr>
        <p:spPr bwMode="auto">
          <a:xfrm>
            <a:off x="2558846" y="3791444"/>
            <a:ext cx="28194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5323" name="Rectangle 11"/>
          <p:cNvSpPr>
            <a:spLocks noChangeArrowheads="1"/>
          </p:cNvSpPr>
          <p:nvPr/>
        </p:nvSpPr>
        <p:spPr bwMode="auto">
          <a:xfrm>
            <a:off x="-108154" y="3791444"/>
            <a:ext cx="25146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5324" name="Rectangle 12"/>
          <p:cNvSpPr>
            <a:spLocks noChangeArrowheads="1"/>
          </p:cNvSpPr>
          <p:nvPr/>
        </p:nvSpPr>
        <p:spPr bwMode="auto">
          <a:xfrm>
            <a:off x="5530646" y="3791444"/>
            <a:ext cx="35052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5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25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25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25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5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5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5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25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25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5" grpId="0" animBg="1"/>
      <p:bldP spid="525316" grpId="0" animBg="1"/>
      <p:bldP spid="525317" grpId="0" animBg="1"/>
      <p:bldP spid="525318" grpId="0" animBg="1"/>
      <p:bldP spid="525319" grpId="0" animBg="1"/>
      <p:bldP spid="525320" grpId="0" animBg="1"/>
      <p:bldP spid="525322" grpId="0" animBg="1"/>
      <p:bldP spid="525323" grpId="0" animBg="1"/>
      <p:bldP spid="5253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502" y="533400"/>
            <a:ext cx="9045575" cy="609600"/>
          </a:xfrm>
        </p:spPr>
        <p:txBody>
          <a:bodyPr/>
          <a:lstStyle/>
          <a:p>
            <a:pPr algn="ctr" eaLnBrk="1" hangingPunct="1"/>
            <a:r>
              <a:rPr lang="ar-JO" sz="3600" b="1" dirty="0">
                <a:latin typeface="Helvetica" charset="0"/>
                <a:ea typeface="ＭＳ Ｐゴシック" charset="0"/>
                <a:cs typeface="ＭＳ Ｐゴシック" charset="0"/>
              </a:rPr>
              <a:t>مملكة حرفية لنسل داود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7794" name="Rectangle 4"/>
          <p:cNvSpPr>
            <a:spLocks noChangeArrowheads="1"/>
          </p:cNvSpPr>
          <p:nvPr/>
        </p:nvSpPr>
        <p:spPr bwMode="auto">
          <a:xfrm>
            <a:off x="381000" y="1326976"/>
            <a:ext cx="8763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07975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SzPct val="75000"/>
              <a:buFontTx/>
              <a:buNone/>
              <a:defRPr/>
            </a:pPr>
            <a:r>
              <a:rPr kumimoji="0" lang="ar-JO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1. اللغة الإعتيادية للمملكة مستخدمة 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  <a:p>
            <a:pPr marL="342900" marR="0" lvl="0" indent="-307975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SzPct val="75000"/>
              <a:buFontTx/>
              <a:buNone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2. فسر الأنبياء المملكة حرفياً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  <a:p>
            <a:pPr marL="342900" marR="0" lvl="0" indent="-307975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SzPct val="75000"/>
              <a:buFontTx/>
              <a:buNone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3. فسر شعب إسرائيل المملكة حرفياً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  <a:p>
            <a:pPr marL="342900" marR="0" lvl="0" indent="-307975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SzPct val="75000"/>
              <a:buFontTx/>
              <a:buNone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4. في عام 586 ق.م كانت المملكة التي أطيح بها من نفس النوع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  <a:p>
            <a:pPr marL="342900" marR="0" lvl="0" indent="-307975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SzPct val="75000"/>
              <a:buFontTx/>
              <a:buNone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5. العهد الداوودي مرتبط بإسرائيل فقط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  <a:p>
            <a:pPr marL="342900" marR="0" lvl="0" indent="-307975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SzPct val="75000"/>
              <a:buFontTx/>
              <a:buNone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6. رأى داود أن العهد ينطبق على إسرائيل فقط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  <a:p>
            <a:pPr marL="342900" marR="0" lvl="0" indent="-307975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SzPct val="75000"/>
              <a:buFontTx/>
              <a:buNone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7. أجزاء منه تم تتميمها حرفياً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  <a:p>
            <a:pPr marL="342900" marR="0" lvl="0" indent="-307975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SzPct val="75000"/>
              <a:buFontTx/>
              <a:buNone/>
              <a:defRPr/>
            </a:pPr>
            <a:r>
              <a:rPr kumimoji="0" lang="ar-JO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8. عرش داود ليس مرتبطاً بحالة المسيح الحالية في السماء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  <a:p>
            <a:pPr marL="342900" marR="0" lvl="0" indent="-307975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SzPct val="75000"/>
              <a:buFontTx/>
              <a:buNone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9. يوحنا, يسوع, الإثنا عشر و السبعون قدموا إسرائيل كمملكة حرفية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(مت 3 : 11,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4 : 17, 10 : 7, لو 10 : 1 و 9)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417795" name="Text Box 6"/>
          <p:cNvSpPr txBox="1">
            <a:spLocks noChangeArrowheads="1"/>
          </p:cNvSpPr>
          <p:nvPr/>
        </p:nvSpPr>
        <p:spPr bwMode="auto">
          <a:xfrm>
            <a:off x="8221665" y="47626"/>
            <a:ext cx="981359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218س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21263879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احصل علي هذا العرض مجانا!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ar-SA" sz="40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علم الأخرويات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• 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03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7185" name="Picture 3" descr="Rev 20 Slide Backgroun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71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338138"/>
            <a:ext cx="7772400" cy="1219200"/>
          </a:xfrm>
          <a:solidFill>
            <a:srgbClr val="000000"/>
          </a:solidFill>
        </p:spPr>
        <p:txBody>
          <a:bodyPr/>
          <a:lstStyle/>
          <a:p>
            <a:pPr algn="ctr" eaLnBrk="1" hangingPunct="1"/>
            <a:r>
              <a:rPr lang="ar-SA" sz="5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رؤيا ٢٠ : ١-٣</a:t>
            </a:r>
          </a:p>
        </p:txBody>
      </p:sp>
      <p:sp>
        <p:nvSpPr>
          <p:cNvPr id="1117187" name="Rectangle 3"/>
          <p:cNvSpPr>
            <a:spLocks noChangeArrowheads="1"/>
          </p:cNvSpPr>
          <p:nvPr/>
        </p:nvSpPr>
        <p:spPr bwMode="auto">
          <a:xfrm>
            <a:off x="269823" y="1828800"/>
            <a:ext cx="842447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0"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١ وَرَأَيْتُ مَلاَكاً نَازِلاً مِنَ السَّمَاءِ مَعَهُ مِفْتَاحُ الْهَاوِيَةِ، وَسِلْسِلَةٌ عَظِيمَةٌ عَلَى يَدِهِ. ٢ فَقَبَضَ عَلَى التِّنِّينِ، الْحَيَّةِ الْقَدِيمَةِ، الَّذِي هُوَ إِبْلِيسُ وَالشَّيْطَانُ، وَقَيَّدَهُ أَلْفَ سَنَةٍ، ٣ وَطَرَحَهُ فِي الْهَاوِيَةِ وَأَغْلَقَ عَلَيْهِ، وَخَتَمَ عَلَيْهِ لِكَيْ لاَ يُضِلَّ الأُمَمَ فِي مَا بَعْدُ حَتَّى تَتِمَّ الأَلْفُ السَّنَةِ. وَبَعْدَ ذَلِكَ لاَ بُدَّ أَنْ يُحَلَّ زَمَاناً يَسِيراً. </a:t>
            </a: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8410852" y="64606"/>
            <a:ext cx="701131" cy="463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423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12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291264" cy="1396008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ar-JO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رؤيا ٢٠ : ٤</a:t>
            </a:r>
          </a:p>
        </p:txBody>
      </p:sp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337741" y="1828800"/>
            <a:ext cx="829126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0"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 رأيت </a:t>
            </a:r>
            <a:r>
              <a:rPr kumimoji="0" lang="ar-JO" sz="4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عروشاً</a:t>
            </a: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فجلسوا عليها و </a:t>
            </a:r>
            <a:r>
              <a:rPr kumimoji="0" lang="ar-JO" sz="4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أعطوا حكماً </a:t>
            </a: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 رأيت نفوس الذين قتلوا من أجل شهادة يسوع و من أجل كلمة الله و الذين لم يسجدوا للوحش و لا لصورته و لم يقبلوا السمة على جباههم و على أيديهم فعاشوا و </a:t>
            </a:r>
            <a:r>
              <a:rPr kumimoji="0" lang="ar-JO" sz="4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ملكوا مع المسيح </a:t>
            </a: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ألف سنة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270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281" name="Picture 3" descr="Rev 20 Slide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1282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304800"/>
            <a:ext cx="7772400" cy="1219200"/>
          </a:xfrm>
          <a:solidFill>
            <a:srgbClr val="000000"/>
          </a:solidFill>
        </p:spPr>
        <p:txBody>
          <a:bodyPr/>
          <a:lstStyle/>
          <a:p>
            <a:pPr algn="ctr" rtl="1"/>
            <a:r>
              <a:rPr lang="ar-SA" sz="6000" b="1" dirty="0">
                <a:latin typeface="Arial" panose="020B0604020202020204" pitchFamily="34" charset="0"/>
                <a:cs typeface="Arial" panose="020B0604020202020204" pitchFamily="34" charset="0"/>
              </a:rPr>
              <a:t>رؤيا ٢٠ : ٥-٦</a:t>
            </a:r>
          </a:p>
        </p:txBody>
      </p:sp>
      <p:sp>
        <p:nvSpPr>
          <p:cNvPr id="1121283" name="Rectangle 1027"/>
          <p:cNvSpPr>
            <a:spLocks noChangeArrowheads="1"/>
          </p:cNvSpPr>
          <p:nvPr/>
        </p:nvSpPr>
        <p:spPr bwMode="auto">
          <a:xfrm>
            <a:off x="609600" y="1752600"/>
            <a:ext cx="8077200" cy="430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٥ وَأَمَّا بَقِيَّةُ الأَمْوَاتِ فَلَمْ تَعِشْ حَتَّى تَتِمَّ الأَلْفُ السَّنَةِ. هَذِهِ هِيَ الْقِيَامَةُ الأُولَى. ٦ مُبَارَكٌ وَمُقَدَّسٌ مَنْ لَهُ نَصِيبٌ فِي الْقِيَامَةِ الأُولَى. هَؤُلاَءِ لَيْسَ لِلْمَوْتِ الثَّانِي سُلْطَانٌ عَلَيْهِمْ، بَلْ سَيَكُونُونَ كَهَنَةً لِلَّهِ وَالْمَسِيحِ، وَسَيَمْلِكُونَ مَعَهُ أَلْفَ سَنَةٍ. </a:t>
            </a: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8410852" y="64606"/>
            <a:ext cx="701131" cy="463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424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4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BBE0E3"/>
            </a:gs>
            <a:gs pos="100000">
              <a:srgbClr val="57686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181847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36147" dir="2700000" algn="ctr" rotWithShape="0">
              <a:srgbClr val="808080">
                <a:alpha val="75014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endParaRPr kumimoji="0" lang="en-SG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1447800" y="4114800"/>
            <a:ext cx="6705600" cy="1588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36147" dir="2700000" algn="ctr" rotWithShape="0">
              <a:srgbClr val="808080">
                <a:alpha val="75014"/>
              </a:srgbClr>
            </a:outerShdw>
          </a:effec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endParaRPr kumimoji="0" lang="en-SG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7126288" y="2638425"/>
            <a:ext cx="1587" cy="1371600"/>
          </a:xfrm>
          <a:prstGeom prst="line">
            <a:avLst/>
          </a:prstGeom>
          <a:noFill/>
          <a:ln w="38160">
            <a:solidFill>
              <a:srgbClr val="00CCFF"/>
            </a:solidFill>
            <a:miter lim="800000"/>
            <a:headEnd/>
            <a:tailEnd type="triangle" w="med" len="med"/>
          </a:ln>
          <a:effectLst>
            <a:outerShdw dist="36147" dir="2700000" algn="ctr" rotWithShape="0">
              <a:srgbClr val="808080">
                <a:alpha val="75014"/>
              </a:srgbClr>
            </a:outerShdw>
          </a:effec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endParaRPr kumimoji="0" lang="en-SG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 rot="-5400000">
            <a:off x="-681831" y="3745707"/>
            <a:ext cx="31337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عصر الكنيسة</a:t>
            </a: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 rot="5400000" flipH="1">
            <a:off x="5851526" y="3898900"/>
            <a:ext cx="4951412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3600" b="1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الملكوت الأبدي</a:t>
            </a: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019800" y="1295400"/>
            <a:ext cx="20574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CC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36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المجيء الثاني</a:t>
            </a: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828800" y="2971800"/>
            <a:ext cx="3733800" cy="206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80000"/>
              </a:lnSpc>
              <a:spcBef>
                <a:spcPts val="2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حكم المسيح الروحي</a:t>
            </a:r>
          </a:p>
          <a:p>
            <a:pPr marL="0" marR="0" lvl="0" indent="0" algn="ctr" defTabSz="449263" rtl="0" eaLnBrk="1" fontAlgn="base" latinLnBrk="0" hangingPunct="1">
              <a:lnSpc>
                <a:spcPct val="80000"/>
              </a:lnSpc>
              <a:spcBef>
                <a:spcPts val="2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80000"/>
              </a:lnSpc>
              <a:spcBef>
                <a:spcPts val="2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الضيقات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33400" y="2286000"/>
            <a:ext cx="5410200" cy="3657600"/>
          </a:xfrm>
          <a:prstGeom prst="rect">
            <a:avLst/>
          </a:prstGeom>
          <a:noFill/>
          <a:ln w="38160">
            <a:solidFill>
              <a:srgbClr val="BBE0E3"/>
            </a:solidFill>
            <a:miter lim="800000"/>
            <a:headEnd/>
            <a:tailEnd/>
          </a:ln>
          <a:effectLst>
            <a:outerShdw dist="36147" dir="2700000" algn="ctr" rotWithShape="0">
              <a:srgbClr val="808080">
                <a:alpha val="75014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endParaRPr kumimoji="0" lang="en-SG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 rot="5400000">
            <a:off x="5876132" y="5123656"/>
            <a:ext cx="25146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FF0066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الجينونة</a:t>
            </a: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35531" name="Text Box 11"/>
          <p:cNvSpPr txBox="1">
            <a:spLocks noChangeArrowheads="1"/>
          </p:cNvSpPr>
          <p:nvPr/>
        </p:nvSpPr>
        <p:spPr bwMode="auto">
          <a:xfrm>
            <a:off x="8394700" y="95250"/>
            <a:ext cx="61595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473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838200" y="304800"/>
            <a:ext cx="7770813" cy="990600"/>
          </a:xfrm>
        </p:spPr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ar-JO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charset="0"/>
                <a:cs typeface="Arial" pitchFamily="34" charset="0"/>
              </a:rPr>
              <a:t>اللاألفية</a:t>
            </a:r>
            <a:endParaRPr lang="en-US" sz="4000" b="1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0885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4700"/>
            </a:gs>
            <a:gs pos="100000">
              <a:srgbClr val="CC99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183118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36147" dir="2700000" algn="ctr" rotWithShape="0">
              <a:srgbClr val="808080">
                <a:alpha val="75014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 flipV="1">
            <a:off x="1979613" y="4116388"/>
            <a:ext cx="6029325" cy="33337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36147" dir="2700000" algn="ctr" rotWithShape="0">
              <a:srgbClr val="808080">
                <a:alpha val="75014"/>
              </a:srgb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7126288" y="2638425"/>
            <a:ext cx="1587" cy="1371600"/>
          </a:xfrm>
          <a:prstGeom prst="line">
            <a:avLst/>
          </a:prstGeom>
          <a:noFill/>
          <a:ln w="38160">
            <a:solidFill>
              <a:srgbClr val="00CCFF"/>
            </a:solidFill>
            <a:miter lim="800000"/>
            <a:headEnd/>
            <a:tailEnd type="triangle" w="med" len="med"/>
          </a:ln>
          <a:effectLst>
            <a:outerShdw dist="36147" dir="2700000" algn="ctr" rotWithShape="0">
              <a:srgbClr val="808080">
                <a:alpha val="75014"/>
              </a:srgb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 rot="-5400000">
            <a:off x="37307" y="3609181"/>
            <a:ext cx="24955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80000"/>
              </a:lnSpc>
              <a:spcBef>
                <a:spcPts val="2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عصر الكنيسة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19800" y="1295400"/>
            <a:ext cx="22098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CC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40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المجيء الثاني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828800" y="2971800"/>
            <a:ext cx="37338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80000"/>
              </a:lnSpc>
              <a:spcBef>
                <a:spcPts val="2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عصر الإنجيل </a:t>
            </a:r>
          </a:p>
          <a:p>
            <a:pPr marL="0" marR="0" lvl="0" indent="0" algn="ctr" defTabSz="449263" rtl="0" eaLnBrk="1" fontAlgn="base" latinLnBrk="0" hangingPunct="1">
              <a:lnSpc>
                <a:spcPct val="80000"/>
              </a:lnSpc>
              <a:spcBef>
                <a:spcPts val="2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الذهبي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80000"/>
              </a:lnSpc>
              <a:spcBef>
                <a:spcPts val="2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الضيقات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 rot="5400000" flipH="1">
            <a:off x="5856287" y="3876676"/>
            <a:ext cx="495141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4000" b="1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الملكوت الأبدي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 rot="5400000">
            <a:off x="5826125" y="5168900"/>
            <a:ext cx="2667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FF0066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الدينونة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 rot="5400000">
            <a:off x="1215232" y="1456531"/>
            <a:ext cx="4121150" cy="5329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41 w 21600"/>
              <a:gd name="T13" fmla="*/ 3741 h 21600"/>
              <a:gd name="T14" fmla="*/ 17859 w 21600"/>
              <a:gd name="T15" fmla="*/ 1785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82" y="21600"/>
                </a:lnTo>
                <a:lnTo>
                  <a:pt x="1771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BBE0E3"/>
            </a:solidFill>
            <a:miter lim="800000"/>
            <a:headEnd/>
            <a:tailEnd/>
          </a:ln>
          <a:effectLst>
            <a:outerShdw dist="36147" dir="2700000" algn="ctr" rotWithShape="0">
              <a:srgbClr val="808080">
                <a:alpha val="75014"/>
              </a:srgbClr>
            </a:outerShdw>
          </a:effectLst>
          <a:extLst>
            <a:ext uri="{909E8E84-426E-40dd-AFC4-6F175D3DCCD1}"/>
          </a:extLst>
        </p:spPr>
        <p:txBody>
          <a:bodyPr rot="10800000"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6555" name="Text Box 10"/>
          <p:cNvSpPr txBox="1">
            <a:spLocks noChangeArrowheads="1"/>
          </p:cNvSpPr>
          <p:nvPr/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75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ar-JO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ما بعد الألفية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36556" name="Text Box 11"/>
          <p:cNvSpPr txBox="1">
            <a:spLocks noChangeArrowheads="1"/>
          </p:cNvSpPr>
          <p:nvPr/>
        </p:nvSpPr>
        <p:spPr bwMode="auto">
          <a:xfrm>
            <a:off x="8353425" y="95250"/>
            <a:ext cx="7016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473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0025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FF"/>
            </a:gs>
            <a:gs pos="100000">
              <a:srgbClr val="0000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Line 1"/>
          <p:cNvSpPr>
            <a:spLocks noChangeShapeType="1"/>
          </p:cNvSpPr>
          <p:nvPr/>
        </p:nvSpPr>
        <p:spPr bwMode="auto">
          <a:xfrm>
            <a:off x="1447800" y="4114800"/>
            <a:ext cx="6705600" cy="1588"/>
          </a:xfrm>
          <a:prstGeom prst="line">
            <a:avLst/>
          </a:prstGeom>
          <a:noFill/>
          <a:ln w="76320">
            <a:solidFill>
              <a:srgbClr val="CCFFCC"/>
            </a:solidFill>
            <a:miter lim="800000"/>
            <a:headEnd/>
            <a:tailEnd type="triangle" w="med" len="med"/>
          </a:ln>
          <a:effectLst>
            <a:outerShdw dist="36147" dir="2700000" algn="ctr" rotWithShape="0">
              <a:srgbClr val="808080">
                <a:alpha val="75014"/>
              </a:srgbClr>
            </a:outerShdw>
          </a:effec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endParaRPr kumimoji="0" lang="en-SG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30722" name="Line 2"/>
          <p:cNvSpPr>
            <a:spLocks noChangeShapeType="1"/>
          </p:cNvSpPr>
          <p:nvPr/>
        </p:nvSpPr>
        <p:spPr bwMode="auto">
          <a:xfrm>
            <a:off x="4535488" y="2638425"/>
            <a:ext cx="1587" cy="1371600"/>
          </a:xfrm>
          <a:prstGeom prst="line">
            <a:avLst/>
          </a:prstGeom>
          <a:noFill/>
          <a:ln w="38160">
            <a:solidFill>
              <a:srgbClr val="00CCFF"/>
            </a:solidFill>
            <a:miter lim="800000"/>
            <a:headEnd/>
            <a:tailEnd type="triangle" w="med" len="med"/>
          </a:ln>
          <a:effectLst>
            <a:outerShdw dist="36147" dir="2700000" algn="ctr" rotWithShape="0">
              <a:srgbClr val="808080">
                <a:alpha val="75014"/>
              </a:srgbClr>
            </a:outerShdw>
          </a:effec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endParaRPr kumimoji="0" lang="en-SG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 rot="-5400000">
            <a:off x="-675481" y="3750469"/>
            <a:ext cx="31210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عصر الكنيسة</a:t>
            </a: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429000" y="1257300"/>
            <a:ext cx="20574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CC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36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المجيء الثاني</a:t>
            </a: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600200" y="3276600"/>
            <a:ext cx="2743200" cy="6492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الضيقة</a:t>
            </a: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905000" y="4267200"/>
            <a:ext cx="23622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FF66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7 سنوات</a:t>
            </a: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724400" y="3276600"/>
            <a:ext cx="2971800" cy="6492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الحكم الألفي</a:t>
            </a: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953000" y="4267200"/>
            <a:ext cx="27432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FF66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1000 سنة</a:t>
            </a: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 rot="5400000" flipH="1">
            <a:off x="6088062" y="3910013"/>
            <a:ext cx="49514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الملكوت الأبدي</a:t>
            </a: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 rot="5400000">
            <a:off x="6622257" y="5123656"/>
            <a:ext cx="25146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FF0066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الدينونة</a:t>
            </a: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486400" y="1295400"/>
            <a:ext cx="2636838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3600" b="1" i="1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الظهور     الثاني</a:t>
            </a:r>
            <a:endParaRPr kumimoji="0" lang="en-GB" sz="3600" b="1" i="1" u="none" strike="noStrike" kern="1200" cap="none" spc="0" normalizeH="0" baseline="0" noProof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21549" name="Text Box 12"/>
          <p:cNvSpPr txBox="1">
            <a:spLocks noChangeArrowheads="1"/>
          </p:cNvSpPr>
          <p:nvPr/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75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7582" name="Text Box 13"/>
          <p:cNvSpPr txBox="1">
            <a:spLocks noChangeArrowheads="1"/>
          </p:cNvSpPr>
          <p:nvPr/>
        </p:nvSpPr>
        <p:spPr bwMode="auto">
          <a:xfrm>
            <a:off x="8396288" y="95250"/>
            <a:ext cx="61595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473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 rot="5400000">
            <a:off x="3437732" y="5123656"/>
            <a:ext cx="25146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FF0066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الدينونة</a:t>
            </a: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257800" y="1576388"/>
            <a:ext cx="6858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3600" b="1" i="1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=</a:t>
            </a:r>
          </a:p>
        </p:txBody>
      </p:sp>
      <p:sp>
        <p:nvSpPr>
          <p:cNvPr id="237585" name="Title 16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770813" cy="1141413"/>
          </a:xfrm>
        </p:spPr>
        <p:txBody>
          <a:bodyPr/>
          <a:lstStyle/>
          <a:p>
            <a:r>
              <a:rPr lang="ar-JO" sz="4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ما قبل الألفية</a:t>
            </a:r>
            <a:r>
              <a:rPr lang="en-US" b="1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56604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61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66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BE0E3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6350" y="2019300"/>
            <a:ext cx="692150" cy="1465263"/>
            <a:chOff x="160" y="1272"/>
            <a:chExt cx="436" cy="923"/>
          </a:xfrm>
        </p:grpSpPr>
        <p:sp>
          <p:nvSpPr>
            <p:cNvPr id="88081" name="Line 2"/>
            <p:cNvSpPr>
              <a:spLocks noChangeShapeType="1"/>
            </p:cNvSpPr>
            <p:nvPr/>
          </p:nvSpPr>
          <p:spPr bwMode="auto">
            <a:xfrm>
              <a:off x="384" y="1272"/>
              <a:ext cx="1" cy="924"/>
            </a:xfrm>
            <a:prstGeom prst="line">
              <a:avLst/>
            </a:prstGeom>
            <a:noFill/>
            <a:ln w="57240">
              <a:solidFill>
                <a:srgbClr val="6633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charset="0"/>
                <a:ea typeface="ＭＳ Ｐゴシック"/>
                <a:cs typeface="ＭＳ Ｐゴシック" charset="0"/>
              </a:endParaRPr>
            </a:p>
          </p:txBody>
        </p:sp>
        <p:sp>
          <p:nvSpPr>
            <p:cNvPr id="88082" name="Line 3"/>
            <p:cNvSpPr>
              <a:spLocks noChangeShapeType="1"/>
            </p:cNvSpPr>
            <p:nvPr/>
          </p:nvSpPr>
          <p:spPr bwMode="auto">
            <a:xfrm>
              <a:off x="160" y="1512"/>
              <a:ext cx="437" cy="1"/>
            </a:xfrm>
            <a:prstGeom prst="line">
              <a:avLst/>
            </a:prstGeom>
            <a:noFill/>
            <a:ln w="57240">
              <a:solidFill>
                <a:srgbClr val="6633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charset="0"/>
                <a:ea typeface="ＭＳ Ｐゴシック"/>
                <a:cs typeface="ＭＳ Ｐゴシック" charset="0"/>
              </a:endParaRPr>
            </a:p>
          </p:txBody>
        </p:sp>
      </p:grp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09588" y="3524250"/>
            <a:ext cx="1765300" cy="525463"/>
          </a:xfrm>
          <a:prstGeom prst="rect">
            <a:avLst/>
          </a:prstGeom>
          <a:solidFill>
            <a:srgbClr val="9C9CD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عصر الكنيسة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484438" y="3524250"/>
            <a:ext cx="2725737" cy="89535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الضيقة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(</a:t>
            </a: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زك 14 : 1 - 2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)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295900" y="3524250"/>
            <a:ext cx="2181225" cy="89535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الحكم الألفي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(</a:t>
            </a: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زك 14 : 6 - 21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)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32776" name="AutoShape 8"/>
          <p:cNvCxnSpPr>
            <a:cxnSpLocks noChangeShapeType="1"/>
          </p:cNvCxnSpPr>
          <p:nvPr/>
        </p:nvCxnSpPr>
        <p:spPr bwMode="auto">
          <a:xfrm flipV="1">
            <a:off x="2239963" y="1143000"/>
            <a:ext cx="531812" cy="1046163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258888" y="1809750"/>
            <a:ext cx="2808287" cy="833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الإختطاف</a:t>
            </a:r>
            <a:b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(</a:t>
            </a: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1 تس 4 : 13 - 18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)</a:t>
            </a: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5173663" y="2276475"/>
            <a:ext cx="1587" cy="11620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  <a:ea typeface="ＭＳ Ｐゴシック"/>
              <a:cs typeface="ＭＳ Ｐゴシック" charset="0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4173538" y="1809750"/>
            <a:ext cx="2009775" cy="8953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المجيء الثاني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(</a:t>
            </a: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زك 14 : 3 - 5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)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340100" y="4895850"/>
            <a:ext cx="1889125" cy="1325563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جوج و ماجوج</a:t>
            </a:r>
            <a:b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(</a:t>
            </a:r>
            <a:r>
              <a:rPr kumimoji="0" lang="ar-JO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هرمجدون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)</a:t>
            </a:r>
            <a:b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(</a:t>
            </a: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حز 38 - 39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)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178550" y="4914900"/>
            <a:ext cx="2687638" cy="89535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إرجاع جوج و ماجوج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(</a:t>
            </a: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رؤ 20 : 7 - 10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)</a:t>
            </a: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V="1">
            <a:off x="5189538" y="4037013"/>
            <a:ext cx="1587" cy="8413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  <a:ea typeface="ＭＳ Ｐゴシック"/>
              <a:cs typeface="ＭＳ Ｐゴシック" charset="0"/>
            </a:endParaRPr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V="1">
            <a:off x="7566025" y="4056063"/>
            <a:ext cx="1588" cy="8413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  <a:ea typeface="ＭＳ Ｐゴシック"/>
              <a:cs typeface="ＭＳ Ｐゴシック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V="1">
            <a:off x="0" y="3500438"/>
            <a:ext cx="8388350" cy="4762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  <a:ea typeface="ＭＳ Ｐゴシック"/>
              <a:cs typeface="ＭＳ Ｐゴシック" charset="0"/>
            </a:endParaRPr>
          </a:p>
        </p:txBody>
      </p:sp>
      <p:sp>
        <p:nvSpPr>
          <p:cNvPr id="275471" name="Title 18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solidFill>
            <a:srgbClr val="000000"/>
          </a:solidFill>
        </p:spPr>
        <p:txBody>
          <a:bodyPr/>
          <a:lstStyle/>
          <a:p>
            <a:r>
              <a:rPr lang="ar-JO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نظرة عامة على المستقبل</a:t>
            </a:r>
            <a:endParaRPr lang="en-US" sz="5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7796213" y="2276475"/>
            <a:ext cx="1587" cy="11620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  <a:ea typeface="ＭＳ Ｐゴシック"/>
              <a:cs typeface="ＭＳ Ｐゴシック" charset="0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6632575" y="981075"/>
            <a:ext cx="2328863" cy="1755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العرش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العظيم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الأبيض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(</a:t>
            </a: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رؤ 20 : 11 - 14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)</a:t>
            </a: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2484438" y="2708275"/>
            <a:ext cx="1587" cy="8413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  <a:ea typeface="ＭＳ Ｐゴシック"/>
              <a:cs typeface="ＭＳ Ｐゴシック" charset="0"/>
            </a:endParaRPr>
          </a:p>
        </p:txBody>
      </p:sp>
      <p:sp>
        <p:nvSpPr>
          <p:cNvPr id="275475" name="Text Box 4"/>
          <p:cNvSpPr txBox="1">
            <a:spLocks noChangeArrowheads="1"/>
          </p:cNvSpPr>
          <p:nvPr/>
        </p:nvSpPr>
        <p:spPr bwMode="auto">
          <a:xfrm>
            <a:off x="8101013" y="0"/>
            <a:ext cx="10429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9" tIns="40820" rIns="81639" bIns="40820"/>
          <a:lstStyle/>
          <a:p>
            <a:pPr marL="0" marR="0" lvl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437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931637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6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9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0" dur="2000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2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5" dur="2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2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0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4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66" presetID="9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8" dur="2000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9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2" dur="2000"/>
                                        <p:tgtEl>
                                          <p:spTgt spid="32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6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7" dur="2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2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80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2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84" presetID="27" presetClass="emp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additive="repl">
                                        <p:cTn id="85" dur="1000" autoRev="1" fill="hold" masterRel="sameClick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86" dur="1000" autoRev="1" fill="hold" masterRel="sameClick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 additive="repl">
                                        <p:cTn id="87" dur="1000" autoRev="1" fill="hold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8600"/>
                            </p:stCondLst>
                            <p:childTnLst>
                              <p:par>
                                <p:cTn id="89" presetID="27" presetClass="emp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additive="repl">
                                        <p:cTn id="90" dur="1000" autoRev="1" fill="hold" masterRel="sameClick"/>
                                        <p:tgtEl>
                                          <p:spTgt spid="32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91" dur="1000" autoRev="1" fill="hold" masterRel="sameClick"/>
                                        <p:tgtEl>
                                          <p:spTgt spid="32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 additive="repl">
                                        <p:cTn id="92" dur="1000" autoRev="1" fill="hold"/>
                                        <p:tgtEl>
                                          <p:spTgt spid="32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2600"/>
                            </p:stCondLst>
                            <p:childTnLst>
                              <p:par>
                                <p:cTn id="94" presetID="27" presetClass="emp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additive="repl">
                                        <p:cTn id="95" dur="1000" autoRev="1" fill="hold" masterRel="sameClick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96" dur="1000" autoRev="1" fill="hold" masterRel="sameClick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 additive="repl">
                                        <p:cTn id="97" dur="1000" autoRev="1" fill="hold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9800"/>
                            </p:stCondLst>
                            <p:childTnLst>
                              <p:par>
                                <p:cTn id="99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1800"/>
                            </p:stCondLst>
                            <p:childTnLst>
                              <p:par>
                                <p:cTn id="10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" charset="0"/>
            <a:ea typeface="ＭＳ Ｐゴシック" pitchFamily="8" charset="-128"/>
            <a:cs typeface="ＭＳ Ｐゴシック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" charset="0"/>
            <a:ea typeface="ＭＳ Ｐゴシック" pitchFamily="8" charset="-128"/>
            <a:cs typeface="ＭＳ Ｐゴシック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Glare">
  <a:themeElements>
    <a:clrScheme name="Glare 1">
      <a:dk1>
        <a:srgbClr val="000000"/>
      </a:dk1>
      <a:lt1>
        <a:srgbClr val="FEB446"/>
      </a:lt1>
      <a:dk2>
        <a:srgbClr val="000000"/>
      </a:dk2>
      <a:lt2>
        <a:srgbClr val="786950"/>
      </a:lt2>
      <a:accent1>
        <a:srgbClr val="727DE0"/>
      </a:accent1>
      <a:accent2>
        <a:srgbClr val="D54F41"/>
      </a:accent2>
      <a:accent3>
        <a:srgbClr val="FED6B0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Glar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lare 1">
        <a:dk1>
          <a:srgbClr val="000000"/>
        </a:dk1>
        <a:lt1>
          <a:srgbClr val="FEB446"/>
        </a:lt1>
        <a:dk2>
          <a:srgbClr val="0000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ED6B0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" charset="0"/>
            <a:ea typeface="ＭＳ Ｐゴシック" pitchFamily="8" charset="-128"/>
            <a:cs typeface="ＭＳ Ｐゴシック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" charset="0"/>
            <a:ea typeface="ＭＳ Ｐゴシック" pitchFamily="8" charset="-128"/>
            <a:cs typeface="ＭＳ Ｐゴシック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2_Bold Stripes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ull Moon">
  <a:themeElements>
    <a:clrScheme name="Full Moon 2">
      <a:dk1>
        <a:srgbClr val="336699"/>
      </a:dk1>
      <a:lt1>
        <a:srgbClr val="FFFFFF"/>
      </a:lt1>
      <a:dk2>
        <a:srgbClr val="000000"/>
      </a:dk2>
      <a:lt2>
        <a:srgbClr val="FFFFFF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Full Moon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" charset="0"/>
            <a:ea typeface="ＭＳ Ｐゴシック" pitchFamily="8" charset="-128"/>
            <a:cs typeface="ＭＳ Ｐゴシック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" charset="0"/>
            <a:ea typeface="ＭＳ Ｐゴシック" pitchFamily="8" charset="-128"/>
            <a:cs typeface="ＭＳ Ｐゴシック" pitchFamily="8" charset="-128"/>
          </a:defRPr>
        </a:defPPr>
      </a:lstStyle>
    </a:lnDef>
  </a:objectDefaults>
  <a:extraClrSchemeLst>
    <a:extraClrScheme>
      <a:clrScheme name="Full Moon 1">
        <a:dk1>
          <a:srgbClr val="808080"/>
        </a:dk1>
        <a:lt1>
          <a:srgbClr val="FFFFFF"/>
        </a:lt1>
        <a:dk2>
          <a:srgbClr val="070707"/>
        </a:dk2>
        <a:lt2>
          <a:srgbClr val="FFFFFF"/>
        </a:lt2>
        <a:accent1>
          <a:srgbClr val="78A1CA"/>
        </a:accent1>
        <a:accent2>
          <a:srgbClr val="B2B1E0"/>
        </a:accent2>
        <a:accent3>
          <a:srgbClr val="AAAAAA"/>
        </a:accent3>
        <a:accent4>
          <a:srgbClr val="DADADA"/>
        </a:accent4>
        <a:accent5>
          <a:srgbClr val="BECDE1"/>
        </a:accent5>
        <a:accent6>
          <a:srgbClr val="A1A0CB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Moon 2">
        <a:dk1>
          <a:srgbClr val="3366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" charset="0"/>
            <a:ea typeface="ＭＳ Ｐゴシック" pitchFamily="8" charset="-128"/>
            <a:cs typeface="ＭＳ Ｐゴシック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" charset="0"/>
            <a:ea typeface="ＭＳ Ｐゴシック" pitchFamily="8" charset="-128"/>
            <a:cs typeface="ＭＳ Ｐゴシック" pitchFamily="8" charset="-128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" charset="0"/>
            <a:ea typeface="ＭＳ Ｐゴシック" pitchFamily="8" charset="-128"/>
            <a:cs typeface="ＭＳ Ｐゴシック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" charset="0"/>
            <a:ea typeface="ＭＳ Ｐゴシック" pitchFamily="8" charset="-128"/>
            <a:cs typeface="ＭＳ Ｐゴシック" pitchFamily="8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Glare">
  <a:themeElements>
    <a:clrScheme name="Glare 1">
      <a:dk1>
        <a:srgbClr val="000000"/>
      </a:dk1>
      <a:lt1>
        <a:srgbClr val="FEB446"/>
      </a:lt1>
      <a:dk2>
        <a:srgbClr val="000000"/>
      </a:dk2>
      <a:lt2>
        <a:srgbClr val="786950"/>
      </a:lt2>
      <a:accent1>
        <a:srgbClr val="727DE0"/>
      </a:accent1>
      <a:accent2>
        <a:srgbClr val="D54F41"/>
      </a:accent2>
      <a:accent3>
        <a:srgbClr val="FED6B0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Glar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Glare 1">
        <a:dk1>
          <a:srgbClr val="000000"/>
        </a:dk1>
        <a:lt1>
          <a:srgbClr val="FEB446"/>
        </a:lt1>
        <a:dk2>
          <a:srgbClr val="0000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ED6B0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Glare 1">
    <a:dk1>
      <a:srgbClr val="000000"/>
    </a:dk1>
    <a:lt1>
      <a:srgbClr val="FEB446"/>
    </a:lt1>
    <a:dk2>
      <a:srgbClr val="000000"/>
    </a:dk2>
    <a:lt2>
      <a:srgbClr val="786950"/>
    </a:lt2>
    <a:accent1>
      <a:srgbClr val="727DE0"/>
    </a:accent1>
    <a:accent2>
      <a:srgbClr val="D54F41"/>
    </a:accent2>
    <a:accent3>
      <a:srgbClr val="FED6B0"/>
    </a:accent3>
    <a:accent4>
      <a:srgbClr val="000000"/>
    </a:accent4>
    <a:accent5>
      <a:srgbClr val="BCBFED"/>
    </a:accent5>
    <a:accent6>
      <a:srgbClr val="C1473A"/>
    </a:accent6>
    <a:hlink>
      <a:srgbClr val="003300"/>
    </a:hlink>
    <a:folHlink>
      <a:srgbClr val="3399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2004:Templates:Presentations:Designs:Bold Stripes</Template>
  <TotalTime>4895</TotalTime>
  <Words>1044</Words>
  <Application>Microsoft Macintosh PowerPoint</Application>
  <PresentationFormat>On-screen Show (4:3)</PresentationFormat>
  <Paragraphs>231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24</vt:i4>
      </vt:variant>
    </vt:vector>
  </HeadingPairs>
  <TitlesOfParts>
    <vt:vector size="48" baseType="lpstr">
      <vt:lpstr>PerryGothic Regular</vt:lpstr>
      <vt:lpstr>Arial</vt:lpstr>
      <vt:lpstr>Calibri</vt:lpstr>
      <vt:lpstr>Comic Sans MS</vt:lpstr>
      <vt:lpstr>Helvetica</vt:lpstr>
      <vt:lpstr>Monotype Sorts</vt:lpstr>
      <vt:lpstr>Tahoma</vt:lpstr>
      <vt:lpstr>Times New Roman</vt:lpstr>
      <vt:lpstr>Wingdings</vt:lpstr>
      <vt:lpstr>Blank Presentation</vt:lpstr>
      <vt:lpstr>Full Moon</vt:lpstr>
      <vt:lpstr>Bar Code</vt:lpstr>
      <vt:lpstr>Bold Stripes</vt:lpstr>
      <vt:lpstr>Orbit</vt:lpstr>
      <vt:lpstr>1_Orbit</vt:lpstr>
      <vt:lpstr>2_Glare</vt:lpstr>
      <vt:lpstr>5_Default Design</vt:lpstr>
      <vt:lpstr>26_Office Theme</vt:lpstr>
      <vt:lpstr>10_Office Theme</vt:lpstr>
      <vt:lpstr>13_Office Theme</vt:lpstr>
      <vt:lpstr>25_Office Theme</vt:lpstr>
      <vt:lpstr>4_Glare</vt:lpstr>
      <vt:lpstr>1_Blank Presentation</vt:lpstr>
      <vt:lpstr>2_Bold Stripes</vt:lpstr>
      <vt:lpstr>ملكوت الله</vt:lpstr>
      <vt:lpstr>لماذا ندرس  علم الأمور الأخيرة العام؟</vt:lpstr>
      <vt:lpstr>رؤيا ٢٠ : ١-٣</vt:lpstr>
      <vt:lpstr>رؤيا ٢٠ : ٤</vt:lpstr>
      <vt:lpstr>رؤيا ٢٠ : ٥-٦</vt:lpstr>
      <vt:lpstr>اللاألفية</vt:lpstr>
      <vt:lpstr>PowerPoint Presentation</vt:lpstr>
      <vt:lpstr>ما قبل الألفية </vt:lpstr>
      <vt:lpstr>نظرة عامة على المستقبل</vt:lpstr>
      <vt:lpstr>PowerPoint Presentation</vt:lpstr>
      <vt:lpstr>رسم بياني رؤيا 20: 4-6</vt:lpstr>
      <vt:lpstr>التدبيريّة</vt:lpstr>
      <vt:lpstr>التدبيريّة ممثلة في رسوم بيانيّة</vt:lpstr>
      <vt:lpstr>التدبيريّة ممثلة في رسوم بيانيّة</vt:lpstr>
      <vt:lpstr>التدبيريّة ممثلة في رسوم بيانيّة</vt:lpstr>
      <vt:lpstr>التدبيريّة ممثلة في رسوم بيانيّة</vt:lpstr>
      <vt:lpstr>التدبيريّة ممثلة في رسوم بيانيّة</vt:lpstr>
      <vt:lpstr>ما هو الفرق؟</vt:lpstr>
      <vt:lpstr>ما هو الفرق؟</vt:lpstr>
      <vt:lpstr>ما هو الفرق؟</vt:lpstr>
      <vt:lpstr>ما هو الفرق؟</vt:lpstr>
      <vt:lpstr>مملكة حرفية لنسل داود</vt:lpstr>
      <vt:lpstr>Black</vt:lpstr>
      <vt:lpstr>علم الأخرويات  • 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Rick Griffith</cp:lastModifiedBy>
  <cp:revision>178</cp:revision>
  <dcterms:created xsi:type="dcterms:W3CDTF">2005-03-04T01:35:56Z</dcterms:created>
  <dcterms:modified xsi:type="dcterms:W3CDTF">2023-11-15T06:39:35Z</dcterms:modified>
</cp:coreProperties>
</file>